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28" r:id="rId3"/>
    <p:sldId id="527" r:id="rId4"/>
    <p:sldId id="529" r:id="rId5"/>
    <p:sldId id="270" r:id="rId6"/>
    <p:sldId id="271" r:id="rId7"/>
    <p:sldId id="274" r:id="rId8"/>
    <p:sldId id="276" r:id="rId9"/>
    <p:sldId id="277" r:id="rId10"/>
    <p:sldId id="275" r:id="rId11"/>
    <p:sldId id="273" r:id="rId12"/>
    <p:sldId id="278" r:id="rId13"/>
    <p:sldId id="272" r:id="rId14"/>
  </p:sldIdLst>
  <p:sldSz cx="19007138" cy="10691813"/>
  <p:notesSz cx="19007138" cy="10691813"/>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26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85"/>
    <p:restoredTop sz="94643"/>
  </p:normalViewPr>
  <p:slideViewPr>
    <p:cSldViewPr>
      <p:cViewPr varScale="1">
        <p:scale>
          <a:sx n="56" d="100"/>
          <a:sy n="56" d="100"/>
        </p:scale>
        <p:origin x="232" y="5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userDrawn="1">
  <p:cSld name="1re page">
    <p:bg>
      <p:bgRef idx="1001">
        <a:schemeClr val="bg1"/>
      </p:bgRef>
    </p:bg>
    <p:spTree>
      <p:nvGrpSpPr>
        <p:cNvPr id="1" name=""/>
        <p:cNvGrpSpPr/>
        <p:nvPr/>
      </p:nvGrpSpPr>
      <p:grpSpPr bwMode="auto">
        <a:xfrm>
          <a:off x="0" y="0"/>
          <a:ext cx="0" cy="0"/>
          <a:chOff x="0" y="0"/>
          <a:chExt cx="0" cy="0"/>
        </a:xfrm>
      </p:grpSpPr>
      <p:sp>
        <p:nvSpPr>
          <p:cNvPr id="15" name="Rectangle 14"/>
          <p:cNvSpPr/>
          <p:nvPr userDrawn="1"/>
        </p:nvSpPr>
        <p:spPr bwMode="white">
          <a:xfrm>
            <a:off x="887976" y="2349"/>
            <a:ext cx="19044000" cy="1069181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ln>
                <a:noFill/>
              </a:ln>
            </a:endParaRPr>
          </a:p>
        </p:txBody>
      </p:sp>
      <p:pic>
        <p:nvPicPr>
          <p:cNvPr id="12" name="Image 11"/>
          <p:cNvPicPr>
            <a:picLocks noChangeAspect="1"/>
          </p:cNvPicPr>
          <p:nvPr userDrawn="1"/>
        </p:nvPicPr>
        <p:blipFill>
          <a:blip r:embed="rId2"/>
          <a:stretch/>
        </p:blipFill>
        <p:spPr bwMode="black">
          <a:xfrm rot="5400000">
            <a:off x="9917159" y="-9054548"/>
            <a:ext cx="934903" cy="19044000"/>
          </a:xfrm>
          <a:prstGeom prst="rect">
            <a:avLst/>
          </a:prstGeom>
        </p:spPr>
      </p:pic>
      <p:sp>
        <p:nvSpPr>
          <p:cNvPr id="11" name="Date Placeholder 3"/>
          <p:cNvSpPr>
            <a:spLocks noGrp="1"/>
          </p:cNvSpPr>
          <p:nvPr>
            <p:ph type="dt" sz="half" idx="10"/>
          </p:nvPr>
        </p:nvSpPr>
        <p:spPr bwMode="black">
          <a:xfrm>
            <a:off x="1228812" y="1706027"/>
            <a:ext cx="4485130" cy="461665"/>
          </a:xfrm>
          <a:prstGeom prst="rect">
            <a:avLst/>
          </a:prstGeom>
        </p:spPr>
        <p:txBody>
          <a:bodyPr wrap="square" lIns="0" tIns="0" rIns="0" bIns="0">
            <a:spAutoFit/>
          </a:bodyPr>
          <a:lstStyle>
            <a:lvl1pPr>
              <a:defRPr sz="3000">
                <a:solidFill>
                  <a:schemeClr val="bg1"/>
                </a:solidFill>
                <a:latin typeface="Source Sans Pro"/>
                <a:ea typeface="Source Sans Pro"/>
              </a:defRPr>
            </a:lvl1pPr>
          </a:lstStyle>
          <a:p>
            <a:pPr>
              <a:defRPr/>
            </a:pPr>
            <a:endParaRPr lang="fr-FR"/>
          </a:p>
        </p:txBody>
      </p:sp>
      <p:sp>
        <p:nvSpPr>
          <p:cNvPr id="3" name="Content Placeholder 2"/>
          <p:cNvSpPr>
            <a:spLocks noGrp="1"/>
          </p:cNvSpPr>
          <p:nvPr>
            <p:ph idx="1" hasCustomPrompt="1"/>
          </p:nvPr>
        </p:nvSpPr>
        <p:spPr bwMode="black">
          <a:xfrm>
            <a:off x="1234782" y="2539799"/>
            <a:ext cx="17557124" cy="3127462"/>
          </a:xfrm>
          <a:prstGeom prst="rect">
            <a:avLst/>
          </a:prstGeom>
        </p:spPr>
        <p:txBody>
          <a:bodyPr>
            <a:normAutofit/>
          </a:bodyPr>
          <a:lstStyle>
            <a:lvl1pPr marL="0" indent="0">
              <a:buNone/>
              <a:defRPr sz="13000">
                <a:solidFill>
                  <a:schemeClr val="bg1"/>
                </a:solidFill>
                <a:latin typeface="Source Sans Pro"/>
                <a:ea typeface="Source Sans Pro"/>
              </a:defRPr>
            </a:lvl1pPr>
          </a:lstStyle>
          <a:p>
            <a:pPr lvl="0">
              <a:defRPr/>
            </a:pPr>
            <a:r>
              <a:rPr lang="fr-FR"/>
              <a:t>Modifiez le style du titre</a:t>
            </a:r>
            <a:endParaRPr/>
          </a:p>
        </p:txBody>
      </p:sp>
      <p:sp>
        <p:nvSpPr>
          <p:cNvPr id="14" name="Subtitle 2"/>
          <p:cNvSpPr>
            <a:spLocks noGrp="1"/>
          </p:cNvSpPr>
          <p:nvPr>
            <p:ph type="subTitle" idx="12"/>
          </p:nvPr>
        </p:nvSpPr>
        <p:spPr bwMode="black">
          <a:xfrm>
            <a:off x="1234782" y="6039368"/>
            <a:ext cx="17553956" cy="830997"/>
          </a:xfrm>
          <a:prstGeom prst="rect">
            <a:avLst/>
          </a:prstGeom>
        </p:spPr>
        <p:txBody>
          <a:bodyPr wrap="square" lIns="0" tIns="0" rIns="0" bIns="0">
            <a:spAutoFit/>
          </a:bodyPr>
          <a:lstStyle>
            <a:lvl1pPr marL="0" indent="0" algn="l">
              <a:buNone/>
              <a:defRPr sz="6000">
                <a:solidFill>
                  <a:schemeClr val="bg1"/>
                </a:solidFill>
                <a:latin typeface="Source Sans Pro"/>
                <a:ea typeface="Source Sans Pro"/>
              </a:defRPr>
            </a:lvl1pPr>
            <a:lvl2pPr marL="950343" indent="0" algn="ctr">
              <a:buNone/>
              <a:defRPr sz="4150"/>
            </a:lvl2pPr>
            <a:lvl3pPr marL="1900686" indent="0" algn="ctr">
              <a:buNone/>
              <a:defRPr sz="3750"/>
            </a:lvl3pPr>
            <a:lvl4pPr marL="2851027" indent="0" algn="ctr">
              <a:buNone/>
              <a:defRPr sz="3350"/>
            </a:lvl4pPr>
            <a:lvl5pPr marL="3801370" indent="0" algn="ctr">
              <a:buNone/>
              <a:defRPr sz="3350"/>
            </a:lvl5pPr>
            <a:lvl6pPr marL="4751712" indent="0" algn="ctr">
              <a:buNone/>
              <a:defRPr sz="3350"/>
            </a:lvl6pPr>
            <a:lvl7pPr marL="5702056" indent="0" algn="ctr">
              <a:buNone/>
              <a:defRPr sz="3350"/>
            </a:lvl7pPr>
            <a:lvl8pPr marL="6652399" indent="0" algn="ctr">
              <a:buNone/>
              <a:defRPr sz="3350"/>
            </a:lvl8pPr>
            <a:lvl9pPr marL="7602741" indent="0" algn="ctr">
              <a:buNone/>
              <a:defRPr sz="3350"/>
            </a:lvl9pPr>
          </a:lstStyle>
          <a:p>
            <a:pPr>
              <a:defRPr/>
            </a:pPr>
            <a:r>
              <a:rPr lang="fr-FR"/>
              <a:t>Modifiez le style des sous-titres du masque</a:t>
            </a:r>
            <a:endParaRPr lang="en-US"/>
          </a:p>
        </p:txBody>
      </p:sp>
      <p:cxnSp>
        <p:nvCxnSpPr>
          <p:cNvPr id="17" name="Connecteur droit 16"/>
          <p:cNvCxnSpPr>
            <a:cxnSpLocks/>
          </p:cNvCxnSpPr>
          <p:nvPr userDrawn="1"/>
        </p:nvCxnSpPr>
        <p:spPr bwMode="auto">
          <a:xfrm>
            <a:off x="862609" y="9418865"/>
            <a:ext cx="18433185"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pic>
        <p:nvPicPr>
          <p:cNvPr id="19" name="Picture 2" descr="T:\INFOGRAPHIE - CREA\NANTES UNIVERSITE\1-OUTILS COM\Z_OUTILS\Logotype\3-logo-Composante\3_Visuels\Logos sans marge (Office ou web)\Logos composante blanc\logo-blanc-composante_Humanités-psychologie.png"/>
          <p:cNvPicPr>
            <a:picLocks noChangeAspect="1" noChangeArrowheads="1"/>
          </p:cNvPicPr>
          <p:nvPr userDrawn="1"/>
        </p:nvPicPr>
        <p:blipFill>
          <a:blip r:embed="rId3"/>
          <a:stretch/>
        </p:blipFill>
        <p:spPr bwMode="black">
          <a:xfrm>
            <a:off x="1257912" y="9777304"/>
            <a:ext cx="2994447" cy="576000"/>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Titre et contenu">
    <p:spTree>
      <p:nvGrpSpPr>
        <p:cNvPr id="1" name=""/>
        <p:cNvGrpSpPr/>
        <p:nvPr/>
      </p:nvGrpSpPr>
      <p:grpSpPr bwMode="auto">
        <a:xfrm>
          <a:off x="0" y="0"/>
          <a:ext cx="0" cy="0"/>
          <a:chOff x="0" y="0"/>
          <a:chExt cx="0" cy="0"/>
        </a:xfrm>
      </p:grpSpPr>
      <p:sp>
        <p:nvSpPr>
          <p:cNvPr id="9" name="Rectangle 8"/>
          <p:cNvSpPr/>
          <p:nvPr userDrawn="1"/>
        </p:nvSpPr>
        <p:spPr bwMode="white">
          <a:xfrm>
            <a:off x="0" y="0"/>
            <a:ext cx="19044000" cy="1080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ln>
                <a:noFill/>
              </a:ln>
            </a:endParaRPr>
          </a:p>
        </p:txBody>
      </p:sp>
      <p:grpSp>
        <p:nvGrpSpPr>
          <p:cNvPr id="10" name="Groupe 9"/>
          <p:cNvGrpSpPr/>
          <p:nvPr userDrawn="1"/>
        </p:nvGrpSpPr>
        <p:grpSpPr bwMode="black">
          <a:xfrm>
            <a:off x="6457468" y="1564586"/>
            <a:ext cx="6092203" cy="7613123"/>
            <a:chOff x="5624516" y="-1210470"/>
            <a:chExt cx="463100" cy="578713"/>
          </a:xfrm>
          <a:solidFill>
            <a:schemeClr val="bg1"/>
          </a:solidFill>
        </p:grpSpPr>
        <p:sp>
          <p:nvSpPr>
            <p:cNvPr id="11" name="Freeform 5"/>
            <p:cNvSpPr/>
            <p:nvPr userDrawn="1"/>
          </p:nvSpPr>
          <p:spPr bwMode="black">
            <a:xfrm>
              <a:off x="5624516" y="-883229"/>
              <a:ext cx="463100" cy="251472"/>
            </a:xfrm>
            <a:custGeom>
              <a:avLst/>
              <a:gdLst>
                <a:gd name="T0" fmla="*/ 355 w 472"/>
                <a:gd name="T1" fmla="*/ 19 h 256"/>
                <a:gd name="T2" fmla="*/ 355 w 472"/>
                <a:gd name="T3" fmla="*/ 0 h 256"/>
                <a:gd name="T4" fmla="*/ 472 w 472"/>
                <a:gd name="T5" fmla="*/ 0 h 256"/>
                <a:gd name="T6" fmla="*/ 472 w 472"/>
                <a:gd name="T7" fmla="*/ 19 h 256"/>
                <a:gd name="T8" fmla="*/ 236 w 472"/>
                <a:gd name="T9" fmla="*/ 256 h 256"/>
                <a:gd name="T10" fmla="*/ 0 w 472"/>
                <a:gd name="T11" fmla="*/ 19 h 256"/>
                <a:gd name="T12" fmla="*/ 0 w 472"/>
                <a:gd name="T13" fmla="*/ 0 h 256"/>
                <a:gd name="T14" fmla="*/ 117 w 472"/>
                <a:gd name="T15" fmla="*/ 0 h 256"/>
                <a:gd name="T16" fmla="*/ 117 w 472"/>
                <a:gd name="T17" fmla="*/ 19 h 256"/>
                <a:gd name="T18" fmla="*/ 236 w 472"/>
                <a:gd name="T19" fmla="*/ 144 h 256"/>
                <a:gd name="T20" fmla="*/ 355 w 472"/>
                <a:gd name="T21" fmla="*/ 19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72" h="256" extrusionOk="0">
                  <a:moveTo>
                    <a:pt x="355" y="19"/>
                  </a:moveTo>
                  <a:cubicBezTo>
                    <a:pt x="355" y="0"/>
                    <a:pt x="355" y="0"/>
                    <a:pt x="355" y="0"/>
                  </a:cubicBezTo>
                  <a:cubicBezTo>
                    <a:pt x="472" y="0"/>
                    <a:pt x="472" y="0"/>
                    <a:pt x="472" y="0"/>
                  </a:cubicBezTo>
                  <a:cubicBezTo>
                    <a:pt x="472" y="19"/>
                    <a:pt x="472" y="19"/>
                    <a:pt x="472" y="19"/>
                  </a:cubicBezTo>
                  <a:cubicBezTo>
                    <a:pt x="472" y="152"/>
                    <a:pt x="369" y="256"/>
                    <a:pt x="236" y="256"/>
                  </a:cubicBezTo>
                  <a:cubicBezTo>
                    <a:pt x="103" y="256"/>
                    <a:pt x="0" y="152"/>
                    <a:pt x="0" y="19"/>
                  </a:cubicBezTo>
                  <a:cubicBezTo>
                    <a:pt x="0" y="0"/>
                    <a:pt x="0" y="0"/>
                    <a:pt x="0" y="0"/>
                  </a:cubicBezTo>
                  <a:cubicBezTo>
                    <a:pt x="117" y="0"/>
                    <a:pt x="117" y="0"/>
                    <a:pt x="117" y="0"/>
                  </a:cubicBezTo>
                  <a:cubicBezTo>
                    <a:pt x="117" y="19"/>
                    <a:pt x="117" y="19"/>
                    <a:pt x="117" y="19"/>
                  </a:cubicBezTo>
                  <a:cubicBezTo>
                    <a:pt x="117" y="91"/>
                    <a:pt x="167" y="144"/>
                    <a:pt x="236" y="144"/>
                  </a:cubicBezTo>
                  <a:cubicBezTo>
                    <a:pt x="305" y="144"/>
                    <a:pt x="355" y="91"/>
                    <a:pt x="355" y="19"/>
                  </a:cubicBezTo>
                  <a:close/>
                </a:path>
              </a:pathLst>
            </a:custGeom>
            <a:grpFill/>
            <a:ln>
              <a:noFill/>
            </a:ln>
          </p:spPr>
          <p:txBody>
            <a:bodyPr vert="horz" wrap="square" lIns="91440" tIns="45720" rIns="91440" bIns="45720" numCol="1" anchor="t" anchorCtr="0" compatLnSpc="1">
              <a:prstTxWarp prst="textNoShape">
                <a:avLst/>
              </a:prstTxWarp>
            </a:bodyPr>
            <a:lstStyle/>
            <a:p>
              <a:pPr>
                <a:defRPr/>
              </a:pPr>
              <a:endParaRPr lang="fr-FR">
                <a:solidFill>
                  <a:schemeClr val="bg1"/>
                </a:solidFill>
              </a:endParaRPr>
            </a:p>
          </p:txBody>
        </p:sp>
        <p:sp>
          <p:nvSpPr>
            <p:cNvPr id="12" name="Freeform 22"/>
            <p:cNvSpPr/>
            <p:nvPr userDrawn="1"/>
          </p:nvSpPr>
          <p:spPr bwMode="black">
            <a:xfrm>
              <a:off x="5778665" y="-1210470"/>
              <a:ext cx="308951" cy="235143"/>
            </a:xfrm>
            <a:custGeom>
              <a:avLst/>
              <a:gdLst>
                <a:gd name="T0" fmla="*/ 473 w 473"/>
                <a:gd name="T1" fmla="*/ 360 h 360"/>
                <a:gd name="T2" fmla="*/ 473 w 473"/>
                <a:gd name="T3" fmla="*/ 0 h 360"/>
                <a:gd name="T4" fmla="*/ 308 w 473"/>
                <a:gd name="T5" fmla="*/ 0 h 360"/>
                <a:gd name="T6" fmla="*/ 308 w 473"/>
                <a:gd name="T7" fmla="*/ 244 h 360"/>
                <a:gd name="T8" fmla="*/ 184 w 473"/>
                <a:gd name="T9" fmla="*/ 0 h 360"/>
                <a:gd name="T10" fmla="*/ 0 w 473"/>
                <a:gd name="T11" fmla="*/ 0 h 360"/>
                <a:gd name="T12" fmla="*/ 186 w 473"/>
                <a:gd name="T13" fmla="*/ 360 h 360"/>
                <a:gd name="T14" fmla="*/ 473 w 473"/>
                <a:gd name="T15" fmla="*/ 360 h 3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3" h="360" extrusionOk="0">
                  <a:moveTo>
                    <a:pt x="473" y="360"/>
                  </a:moveTo>
                  <a:lnTo>
                    <a:pt x="473" y="0"/>
                  </a:lnTo>
                  <a:lnTo>
                    <a:pt x="308" y="0"/>
                  </a:lnTo>
                  <a:lnTo>
                    <a:pt x="308" y="244"/>
                  </a:lnTo>
                  <a:lnTo>
                    <a:pt x="184" y="0"/>
                  </a:lnTo>
                  <a:lnTo>
                    <a:pt x="0" y="0"/>
                  </a:lnTo>
                  <a:lnTo>
                    <a:pt x="186" y="360"/>
                  </a:lnTo>
                  <a:lnTo>
                    <a:pt x="473" y="360"/>
                  </a:lnTo>
                  <a:close/>
                </a:path>
              </a:pathLst>
            </a:custGeom>
            <a:grpFill/>
            <a:ln>
              <a:noFill/>
            </a:ln>
          </p:spPr>
          <p:txBody>
            <a:bodyPr vert="horz" wrap="square" lIns="91440" tIns="45720" rIns="91440" bIns="45720" numCol="1" anchor="t" anchorCtr="0" compatLnSpc="1">
              <a:prstTxWarp prst="textNoShape">
                <a:avLst/>
              </a:prstTxWarp>
            </a:bodyPr>
            <a:lstStyle/>
            <a:p>
              <a:pPr>
                <a:defRPr/>
              </a:pPr>
              <a:endParaRPr lang="fr-FR">
                <a:solidFill>
                  <a:schemeClr val="bg1"/>
                </a:solidFill>
              </a:endParaRPr>
            </a:p>
          </p:txBody>
        </p:sp>
        <p:sp>
          <p:nvSpPr>
            <p:cNvPr id="13" name="Rectangle 23"/>
            <p:cNvSpPr>
              <a:spLocks noChangeArrowheads="1"/>
            </p:cNvSpPr>
            <p:nvPr userDrawn="1"/>
          </p:nvSpPr>
          <p:spPr bwMode="black">
            <a:xfrm>
              <a:off x="5624516" y="-1210470"/>
              <a:ext cx="112999" cy="235143"/>
            </a:xfrm>
            <a:prstGeom prst="rect">
              <a:avLst/>
            </a:prstGeom>
            <a:grpFill/>
            <a:ln>
              <a:noFill/>
            </a:ln>
          </p:spPr>
          <p:txBody>
            <a:bodyPr vert="horz" wrap="square" lIns="91440" tIns="45720" rIns="91440" bIns="45720" numCol="1" anchor="t" anchorCtr="0" compatLnSpc="1">
              <a:prstTxWarp prst="textNoShape">
                <a:avLst/>
              </a:prstTxWarp>
            </a:bodyPr>
            <a:lstStyle/>
            <a:p>
              <a:pPr>
                <a:defRPr/>
              </a:pPr>
              <a:endParaRPr lang="fr-FR">
                <a:solidFill>
                  <a:schemeClr val="bg1"/>
                </a:solidFill>
              </a:endParaRPr>
            </a:p>
          </p:txBody>
        </p:sp>
      </p:gr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obj" userDrawn="1">
  <p:cSld name="1_Titre et contenu">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Cliquez pour modifier le style du titre</a:t>
            </a:r>
            <a:endParaRPr/>
          </a:p>
        </p:txBody>
      </p:sp>
      <p:sp>
        <p:nvSpPr>
          <p:cNvPr id="3" name="Espace réservé du contenu 2"/>
          <p:cNvSpPr>
            <a:spLocks noGrp="1"/>
          </p:cNvSpPr>
          <p:nvPr>
            <p:ph idx="1"/>
          </p:nvPr>
        </p:nvSpPr>
        <p:spPr bwMode="auto"/>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Rectangle 28"/>
          <p:cNvSpPr>
            <a:spLocks noGrp="1" noChangeArrowheads="1"/>
          </p:cNvSpPr>
          <p:nvPr>
            <p:ph type="sldNum" idx="10"/>
          </p:nvPr>
        </p:nvSpPr>
        <p:spPr bwMode="auto">
          <a:ln/>
        </p:spPr>
        <p:txBody>
          <a:bodyPr/>
          <a:lstStyle>
            <a:lvl1pPr>
              <a:defRPr/>
            </a:lvl1pPr>
          </a:lstStyle>
          <a:p>
            <a:pPr>
              <a:defRPr/>
            </a:pPr>
            <a:fld id="{00F44F41-F546-4384-B9D2-7BAE4E4EDD16}" type="slidenum">
              <a:rPr lang="fr-F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1267144" y="356396"/>
            <a:ext cx="16944733" cy="1541899"/>
          </a:xfrm>
        </p:spPr>
        <p:txBody>
          <a:bodyPr/>
          <a:lstStyle/>
          <a:p>
            <a:r>
              <a:rPr lang="fr-FR"/>
              <a:t>Cliquez et modifiez le titre</a:t>
            </a:r>
          </a:p>
        </p:txBody>
      </p:sp>
      <p:sp>
        <p:nvSpPr>
          <p:cNvPr id="3" name="Rectangle 2"/>
          <p:cNvSpPr>
            <a:spLocks noGrp="1" noChangeArrowheads="1"/>
          </p:cNvSpPr>
          <p:nvPr>
            <p:ph type="dt" idx="10"/>
          </p:nvPr>
        </p:nvSpPr>
        <p:spPr/>
        <p:txBody>
          <a:bodyPr/>
          <a:lstStyle>
            <a:lvl1pPr>
              <a:defRPr>
                <a:latin typeface="Arial Narrow" charset="0"/>
                <a:ea typeface="Arial Narrow"/>
                <a:cs typeface="Arial Narrow"/>
              </a:defRPr>
            </a:lvl1pPr>
          </a:lstStyle>
          <a:p>
            <a:pPr>
              <a:defRPr/>
            </a:pPr>
            <a:r>
              <a:rPr lang="fr-FR"/>
              <a:t>06/01/20</a:t>
            </a:r>
          </a:p>
        </p:txBody>
      </p:sp>
      <p:sp>
        <p:nvSpPr>
          <p:cNvPr id="4" name="Rectangle 8"/>
          <p:cNvSpPr>
            <a:spLocks noGrp="1" noChangeArrowheads="1"/>
          </p:cNvSpPr>
          <p:nvPr>
            <p:ph type="sldNum" idx="11"/>
          </p:nvPr>
        </p:nvSpPr>
        <p:spPr/>
        <p:txBody>
          <a:bodyPr/>
          <a:lstStyle>
            <a:lvl1pPr>
              <a:defRPr/>
            </a:lvl1pPr>
          </a:lstStyle>
          <a:p>
            <a:pPr>
              <a:defRPr/>
            </a:pPr>
            <a:fld id="{0828AB4D-ACA4-8B42-A63E-C6EB79F59EDC}" type="slidenum">
              <a:rPr lang="fr-CA"/>
              <a:pPr>
                <a:defRPr/>
              </a:pPr>
              <a:t>‹N°›</a:t>
            </a:fld>
            <a:endParaRPr lang="fr-CA"/>
          </a:p>
        </p:txBody>
      </p:sp>
    </p:spTree>
    <p:extLst>
      <p:ext uri="{BB962C8B-B14F-4D97-AF65-F5344CB8AC3E}">
        <p14:creationId xmlns:p14="http://schemas.microsoft.com/office/powerpoint/2010/main" val="42419636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1078633" y="665386"/>
            <a:ext cx="17227547" cy="2066590"/>
          </a:xfrm>
          <a:prstGeom prst="rect">
            <a:avLst/>
          </a:prstGeom>
        </p:spPr>
        <p:txBody>
          <a:bodyPr vert="horz" lIns="91440" tIns="45720" rIns="91440" bIns="45720" rtlCol="0" anchor="ctr">
            <a:normAutofit/>
          </a:bodyPr>
          <a:lstStyle/>
          <a:p>
            <a:pPr>
              <a:defRPr/>
            </a:pPr>
            <a:r>
              <a:rPr lang="fr-FR"/>
              <a:t>Modifiez le style du titre</a:t>
            </a:r>
            <a:endParaRPr lang="en-US"/>
          </a:p>
        </p:txBody>
      </p:sp>
      <p:sp>
        <p:nvSpPr>
          <p:cNvPr id="3" name="Text Placeholder 2"/>
          <p:cNvSpPr>
            <a:spLocks noGrp="1"/>
          </p:cNvSpPr>
          <p:nvPr>
            <p:ph type="body" idx="1"/>
          </p:nvPr>
        </p:nvSpPr>
        <p:spPr bwMode="auto">
          <a:xfrm>
            <a:off x="1115143" y="2918868"/>
            <a:ext cx="17191037" cy="6374000"/>
          </a:xfrm>
          <a:prstGeom prst="rect">
            <a:avLst/>
          </a:prstGeom>
        </p:spPr>
        <p:txBody>
          <a:bodyPr vert="horz" lIns="91440" tIns="45720" rIns="91440" bIns="45720" rtlCol="0">
            <a:normAutofit/>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p:txBody>
      </p:sp>
      <p:cxnSp>
        <p:nvCxnSpPr>
          <p:cNvPr id="7" name="Connecteur droit 6"/>
          <p:cNvCxnSpPr>
            <a:cxnSpLocks/>
          </p:cNvCxnSpPr>
          <p:nvPr userDrawn="1"/>
        </p:nvCxnSpPr>
        <p:spPr bwMode="auto">
          <a:xfrm>
            <a:off x="863472" y="9418865"/>
            <a:ext cx="1752612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txBox="1"/>
          <p:nvPr userDrawn="1"/>
        </p:nvSpPr>
        <p:spPr bwMode="auto">
          <a:xfrm>
            <a:off x="16298122" y="9532779"/>
            <a:ext cx="2091479" cy="430887"/>
          </a:xfrm>
          <a:prstGeom prst="rect">
            <a:avLst/>
          </a:prstGeom>
        </p:spPr>
        <p:txBody>
          <a:bodyPr vert="horz" wrap="square" lIns="0" tIns="0" rIns="0" bIns="0" rtlCol="0" anchor="ctr">
            <a:spAutoFit/>
          </a:bodyPr>
          <a:lstStyle>
            <a:defPPr>
              <a:defRPr lang="en-US"/>
            </a:defPPr>
            <a:lvl1pPr marL="0" algn="r" defTabSz="457200">
              <a:defRPr sz="2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a:lstStyle>
          <a:p>
            <a:pPr>
              <a:defRPr/>
            </a:pPr>
            <a:fld id="{935F9AA5-BE22-4C36-8B95-5AA10E261444}" type="slidenum">
              <a:rPr lang="fr-FR"/>
              <a:t>‹N°›</a:t>
            </a:fld>
            <a:endParaRPr lang="fr-FR"/>
          </a:p>
        </p:txBody>
      </p:sp>
      <p:pic>
        <p:nvPicPr>
          <p:cNvPr id="5" name="Image 4"/>
          <p:cNvPicPr>
            <a:picLocks noChangeAspect="1"/>
          </p:cNvPicPr>
          <p:nvPr userDrawn="1"/>
        </p:nvPicPr>
        <p:blipFill>
          <a:blip r:embed="rId6"/>
          <a:stretch/>
        </p:blipFill>
        <p:spPr bwMode="auto">
          <a:xfrm>
            <a:off x="0" y="0"/>
            <a:ext cx="863472" cy="10691811"/>
          </a:xfrm>
          <a:prstGeom prst="rect">
            <a:avLst/>
          </a:prstGeom>
        </p:spPr>
      </p:pic>
      <p:pic>
        <p:nvPicPr>
          <p:cNvPr id="13" name="Picture 2" descr="T:\INFOGRAPHIE - CREA\NANTES UNIVERSITE\1-OUTILS COM\Z_OUTILS\Logotype\3-logo-Composante\3_Visuels\Logos sans marge (Office ou web)\Logos composante noir\logo-noir-composante_Humanites-psychologie.png"/>
          <p:cNvPicPr>
            <a:picLocks noChangeAspect="1" noChangeArrowheads="1"/>
          </p:cNvPicPr>
          <p:nvPr userDrawn="1"/>
        </p:nvPicPr>
        <p:blipFill>
          <a:blip r:embed="rId7"/>
          <a:stretch/>
        </p:blipFill>
        <p:spPr bwMode="auto">
          <a:xfrm>
            <a:off x="1208103" y="9830293"/>
            <a:ext cx="2996330" cy="5760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hf hdr="0" ftr="0" dt="0"/>
  <p:txStyles>
    <p:titleStyle>
      <a:lvl1pPr algn="l" defTabSz="1425550">
        <a:lnSpc>
          <a:spcPct val="90000"/>
        </a:lnSpc>
        <a:spcBef>
          <a:spcPts val="0"/>
        </a:spcBef>
        <a:buNone/>
        <a:defRPr sz="7000">
          <a:solidFill>
            <a:schemeClr val="tx1"/>
          </a:solidFill>
          <a:latin typeface="Source Sans Pro"/>
          <a:ea typeface="Source Sans Pro"/>
          <a:cs typeface="+mj-cs"/>
        </a:defRPr>
      </a:lvl1pPr>
    </p:titleStyle>
    <p:bodyStyle>
      <a:lvl1pPr marL="356387" indent="-356387" algn="l" defTabSz="1425550">
        <a:lnSpc>
          <a:spcPct val="90000"/>
        </a:lnSpc>
        <a:spcBef>
          <a:spcPts val="1559"/>
        </a:spcBef>
        <a:buFont typeface="Arial"/>
        <a:buChar char="•"/>
        <a:defRPr sz="3600" b="0" i="0">
          <a:solidFill>
            <a:schemeClr val="tx1"/>
          </a:solidFill>
          <a:latin typeface="Source Sans Pro"/>
          <a:ea typeface="Source Sans Pro"/>
          <a:cs typeface="+mn-cs"/>
        </a:defRPr>
      </a:lvl1pPr>
      <a:lvl2pPr marL="1069162" indent="-356387" algn="l" defTabSz="1425550">
        <a:lnSpc>
          <a:spcPct val="90000"/>
        </a:lnSpc>
        <a:spcBef>
          <a:spcPts val="780"/>
        </a:spcBef>
        <a:buFont typeface="Courier New"/>
        <a:buChar char="o"/>
        <a:defRPr sz="3200">
          <a:solidFill>
            <a:schemeClr val="tx1"/>
          </a:solidFill>
          <a:latin typeface="Source Sans Pro"/>
          <a:ea typeface="Source Sans Pro"/>
          <a:cs typeface="+mn-cs"/>
        </a:defRPr>
      </a:lvl2pPr>
      <a:lvl3pPr marL="1781937" indent="-356387" algn="l" defTabSz="1425550">
        <a:lnSpc>
          <a:spcPct val="90000"/>
        </a:lnSpc>
        <a:spcBef>
          <a:spcPts val="780"/>
        </a:spcBef>
        <a:buFont typeface="Police système Courant"/>
        <a:buChar char="–"/>
        <a:defRPr sz="2800">
          <a:solidFill>
            <a:schemeClr val="tx1"/>
          </a:solidFill>
          <a:latin typeface="Source Sans Pro"/>
          <a:ea typeface="Source Sans Pro"/>
          <a:cs typeface="+mn-cs"/>
        </a:defRPr>
      </a:lvl3pPr>
      <a:lvl4pPr marL="2494712" indent="-356387" algn="l" defTabSz="1425550">
        <a:lnSpc>
          <a:spcPct val="90000"/>
        </a:lnSpc>
        <a:spcBef>
          <a:spcPts val="780"/>
        </a:spcBef>
        <a:buFont typeface="Police système Courant"/>
        <a:buChar char="»"/>
        <a:defRPr sz="2400">
          <a:solidFill>
            <a:schemeClr val="tx1"/>
          </a:solidFill>
          <a:latin typeface="Source Sans Pro"/>
          <a:ea typeface="Source Sans Pro"/>
          <a:cs typeface="+mn-cs"/>
        </a:defRPr>
      </a:lvl4pPr>
      <a:lvl5pPr marL="3207487" indent="-356387" algn="l" defTabSz="1425550">
        <a:lnSpc>
          <a:spcPct val="90000"/>
        </a:lnSpc>
        <a:spcBef>
          <a:spcPts val="780"/>
        </a:spcBef>
        <a:buFont typeface="Arial"/>
        <a:buChar char="•"/>
        <a:defRPr sz="2800">
          <a:solidFill>
            <a:schemeClr val="tx1"/>
          </a:solidFill>
          <a:latin typeface="+mn-lt"/>
          <a:ea typeface="+mn-ea"/>
          <a:cs typeface="+mn-cs"/>
        </a:defRPr>
      </a:lvl5pPr>
      <a:lvl6pPr marL="3920261" indent="-356387" algn="l" defTabSz="1425550">
        <a:lnSpc>
          <a:spcPct val="90000"/>
        </a:lnSpc>
        <a:spcBef>
          <a:spcPts val="780"/>
        </a:spcBef>
        <a:buFont typeface="Arial"/>
        <a:buChar char="•"/>
        <a:defRPr sz="2800">
          <a:solidFill>
            <a:schemeClr val="tx1"/>
          </a:solidFill>
          <a:latin typeface="+mn-lt"/>
          <a:ea typeface="+mn-ea"/>
          <a:cs typeface="+mn-cs"/>
        </a:defRPr>
      </a:lvl6pPr>
      <a:lvl7pPr marL="4633036" indent="-356387" algn="l" defTabSz="1425550">
        <a:lnSpc>
          <a:spcPct val="90000"/>
        </a:lnSpc>
        <a:spcBef>
          <a:spcPts val="780"/>
        </a:spcBef>
        <a:buFont typeface="Arial"/>
        <a:buChar char="•"/>
        <a:defRPr sz="2800">
          <a:solidFill>
            <a:schemeClr val="tx1"/>
          </a:solidFill>
          <a:latin typeface="+mn-lt"/>
          <a:ea typeface="+mn-ea"/>
          <a:cs typeface="+mn-cs"/>
        </a:defRPr>
      </a:lvl7pPr>
      <a:lvl8pPr marL="5345811" indent="-356387" algn="l" defTabSz="1425550">
        <a:lnSpc>
          <a:spcPct val="90000"/>
        </a:lnSpc>
        <a:spcBef>
          <a:spcPts val="780"/>
        </a:spcBef>
        <a:buFont typeface="Arial"/>
        <a:buChar char="•"/>
        <a:defRPr sz="2800">
          <a:solidFill>
            <a:schemeClr val="tx1"/>
          </a:solidFill>
          <a:latin typeface="+mn-lt"/>
          <a:ea typeface="+mn-ea"/>
          <a:cs typeface="+mn-cs"/>
        </a:defRPr>
      </a:lvl8pPr>
      <a:lvl9pPr marL="6058586" indent="-356387" algn="l" defTabSz="1425550">
        <a:lnSpc>
          <a:spcPct val="90000"/>
        </a:lnSpc>
        <a:spcBef>
          <a:spcPts val="780"/>
        </a:spcBef>
        <a:buFont typeface="Arial"/>
        <a:buChar char="•"/>
        <a:defRPr sz="2800">
          <a:solidFill>
            <a:schemeClr val="tx1"/>
          </a:solidFill>
          <a:latin typeface="+mn-lt"/>
          <a:ea typeface="+mn-ea"/>
          <a:cs typeface="+mn-cs"/>
        </a:defRPr>
      </a:lvl9pPr>
    </p:bodyStyle>
    <p:otherStyle>
      <a:defPPr>
        <a:defRPr lang="en-US"/>
      </a:defPPr>
      <a:lvl1pPr marL="0" algn="l" defTabSz="1425550">
        <a:defRPr sz="2800">
          <a:solidFill>
            <a:schemeClr val="tx1"/>
          </a:solidFill>
          <a:latin typeface="+mn-lt"/>
          <a:ea typeface="+mn-ea"/>
          <a:cs typeface="+mn-cs"/>
        </a:defRPr>
      </a:lvl1pPr>
      <a:lvl2pPr marL="712775" algn="l" defTabSz="1425550">
        <a:defRPr sz="2800">
          <a:solidFill>
            <a:schemeClr val="tx1"/>
          </a:solidFill>
          <a:latin typeface="+mn-lt"/>
          <a:ea typeface="+mn-ea"/>
          <a:cs typeface="+mn-cs"/>
        </a:defRPr>
      </a:lvl2pPr>
      <a:lvl3pPr marL="1425550" algn="l" defTabSz="1425550">
        <a:defRPr sz="2800">
          <a:solidFill>
            <a:schemeClr val="tx1"/>
          </a:solidFill>
          <a:latin typeface="+mn-lt"/>
          <a:ea typeface="+mn-ea"/>
          <a:cs typeface="+mn-cs"/>
        </a:defRPr>
      </a:lvl3pPr>
      <a:lvl4pPr marL="2138324" algn="l" defTabSz="1425550">
        <a:defRPr sz="2800">
          <a:solidFill>
            <a:schemeClr val="tx1"/>
          </a:solidFill>
          <a:latin typeface="+mn-lt"/>
          <a:ea typeface="+mn-ea"/>
          <a:cs typeface="+mn-cs"/>
        </a:defRPr>
      </a:lvl4pPr>
      <a:lvl5pPr marL="2851099" algn="l" defTabSz="1425550">
        <a:defRPr sz="2800">
          <a:solidFill>
            <a:schemeClr val="tx1"/>
          </a:solidFill>
          <a:latin typeface="+mn-lt"/>
          <a:ea typeface="+mn-ea"/>
          <a:cs typeface="+mn-cs"/>
        </a:defRPr>
      </a:lvl5pPr>
      <a:lvl6pPr marL="3563874" algn="l" defTabSz="1425550">
        <a:defRPr sz="2800">
          <a:solidFill>
            <a:schemeClr val="tx1"/>
          </a:solidFill>
          <a:latin typeface="+mn-lt"/>
          <a:ea typeface="+mn-ea"/>
          <a:cs typeface="+mn-cs"/>
        </a:defRPr>
      </a:lvl6pPr>
      <a:lvl7pPr marL="4276649" algn="l" defTabSz="1425550">
        <a:defRPr sz="2800">
          <a:solidFill>
            <a:schemeClr val="tx1"/>
          </a:solidFill>
          <a:latin typeface="+mn-lt"/>
          <a:ea typeface="+mn-ea"/>
          <a:cs typeface="+mn-cs"/>
        </a:defRPr>
      </a:lvl7pPr>
      <a:lvl8pPr marL="4989424" algn="l" defTabSz="1425550">
        <a:defRPr sz="2800">
          <a:solidFill>
            <a:schemeClr val="tx1"/>
          </a:solidFill>
          <a:latin typeface="+mn-lt"/>
          <a:ea typeface="+mn-ea"/>
          <a:cs typeface="+mn-cs"/>
        </a:defRPr>
      </a:lvl8pPr>
      <a:lvl9pPr marL="5702198" algn="l" defTabSz="1425550">
        <a:defRPr sz="2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1037/h0088805" TargetMode="External"/><Relationship Id="rId2" Type="http://schemas.openxmlformats.org/officeDocument/2006/relationships/hyperlink" Target="https://doi.org/10.3917/enf1.171.0061" TargetMode="External"/><Relationship Id="rId1" Type="http://schemas.openxmlformats.org/officeDocument/2006/relationships/slideLayout" Target="../slideLayouts/slideLayout3.xml"/><Relationship Id="rId6" Type="http://schemas.openxmlformats.org/officeDocument/2006/relationships/hyperlink" Target="https://doi.org/10.3917/enf2.224.0435" TargetMode="External"/><Relationship Id="rId5" Type="http://schemas.openxmlformats.org/officeDocument/2006/relationships/hyperlink" Target="https://doi.org/10.25071/1916-4467.40831" TargetMode="External"/><Relationship Id="rId4" Type="http://schemas.openxmlformats.org/officeDocument/2006/relationships/hyperlink" Target="https://doi.org/10.1023/A:1010939912548"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doi.org/10.1684/nrp.2012.0242" TargetMode="External"/><Relationship Id="rId2" Type="http://schemas.openxmlformats.org/officeDocument/2006/relationships/hyperlink" Target="https://doi.org/10.1684/nrp.2017.0405" TargetMode="Externa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hyperlink" Target="https://doi.org/10.3917/enf1.171.0037" TargetMode="External"/><Relationship Id="rId2" Type="http://schemas.openxmlformats.org/officeDocument/2006/relationships/hyperlink" Target="https://doi.org/10.4000/ree.544"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 Id="rId6" Type="http://schemas.openxmlformats.org/officeDocument/2006/relationships/hyperlink" Target="https://doi.org/10.1016/j.cogdev.2018.11.008" TargetMode="External"/><Relationship Id="rId5" Type="http://schemas.openxmlformats.org/officeDocument/2006/relationships/hyperlink" Target="https://doi.org/10.3917/dunod.flori.2020.01" TargetMode="External"/><Relationship Id="rId4" Type="http://schemas.openxmlformats.org/officeDocument/2006/relationships/hyperlink" Target="https://doi.org/10.3917/dunod.bache.2019.01"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Espace réservé du contenu 3"/>
          <p:cNvSpPr>
            <a:spLocks noGrp="1"/>
          </p:cNvSpPr>
          <p:nvPr>
            <p:ph idx="1"/>
          </p:nvPr>
        </p:nvSpPr>
        <p:spPr bwMode="black">
          <a:xfrm>
            <a:off x="1006625" y="2537594"/>
            <a:ext cx="17641265" cy="3744416"/>
          </a:xfrm>
        </p:spPr>
        <p:txBody>
          <a:bodyPr>
            <a:normAutofit fontScale="70000" lnSpcReduction="20000"/>
          </a:bodyPr>
          <a:lstStyle/>
          <a:p>
            <a:pPr>
              <a:lnSpc>
                <a:spcPct val="120000"/>
              </a:lnSpc>
              <a:defRPr/>
            </a:pPr>
            <a:r>
              <a:rPr lang="fr-FR" dirty="0"/>
              <a:t>Recherche: </a:t>
            </a:r>
            <a:r>
              <a:rPr lang="fr-FR" sz="9600" b="1" i="0" u="none" strike="noStrike" dirty="0">
                <a:effectLst/>
                <a:latin typeface="Times New Roman" panose="02020603050405020304" pitchFamily="18" charset="0"/>
                <a:cs typeface="Times New Roman" panose="02020603050405020304" pitchFamily="18" charset="0"/>
              </a:rPr>
              <a:t>Liens entre compétences psychosociales, fonction exécutive et langage.</a:t>
            </a:r>
            <a:r>
              <a:rPr lang="fr-FR" dirty="0"/>
              <a:t> </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w="http://schemas.openxmlformats.org/wordprocessingml/2006/main" xmlns:m="http://schemas.openxmlformats.org/officeDocument/2006/math" xmlns="">
      <p:transition spd="med" advClick="1">
        <p:fade thruBlk="0"/>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54704439-3983-D612-E136-38FC50FDBFB1}"/>
              </a:ext>
            </a:extLst>
          </p:cNvPr>
          <p:cNvSpPr>
            <a:spLocks noGrp="1"/>
          </p:cNvSpPr>
          <p:nvPr>
            <p:ph type="sldNum" idx="10"/>
          </p:nvPr>
        </p:nvSpPr>
        <p:spPr/>
        <p:txBody>
          <a:bodyPr/>
          <a:lstStyle/>
          <a:p>
            <a:pPr>
              <a:defRPr/>
            </a:pPr>
            <a:fld id="{00F44F41-F546-4384-B9D2-7BAE4E4EDD16}" type="slidenum">
              <a:rPr lang="fr-FR" smtClean="0"/>
              <a:t>10</a:t>
            </a:fld>
            <a:endParaRPr lang="fr-FR"/>
          </a:p>
        </p:txBody>
      </p:sp>
      <p:sp>
        <p:nvSpPr>
          <p:cNvPr id="5" name="Titre 3">
            <a:extLst>
              <a:ext uri="{FF2B5EF4-FFF2-40B4-BE49-F238E27FC236}">
                <a16:creationId xmlns:a16="http://schemas.microsoft.com/office/drawing/2014/main" id="{BAF2F4F2-81C6-68D3-EAAA-9B20DCE6562A}"/>
              </a:ext>
            </a:extLst>
          </p:cNvPr>
          <p:cNvSpPr>
            <a:spLocks noGrp="1"/>
          </p:cNvSpPr>
          <p:nvPr>
            <p:ph type="title"/>
          </p:nvPr>
        </p:nvSpPr>
        <p:spPr>
          <a:xfrm>
            <a:off x="866437" y="305346"/>
            <a:ext cx="17929992" cy="850051"/>
          </a:xfrm>
        </p:spPr>
        <p:txBody>
          <a:bodyPr>
            <a:normAutofit fontScale="90000"/>
          </a:bodyPr>
          <a:lstStyle/>
          <a:p>
            <a:r>
              <a:rPr lang="fr-FR" sz="6000" b="1" dirty="0">
                <a:latin typeface="Times New Roman" panose="02020603050405020304" pitchFamily="18" charset="0"/>
                <a:cs typeface="Times New Roman" panose="02020603050405020304" pitchFamily="18" charset="0"/>
              </a:rPr>
              <a:t>Bien-être scolaire</a:t>
            </a:r>
            <a:endParaRPr lang="fr-FR" sz="2700" dirty="0">
              <a:latin typeface="Times New Roman" panose="02020603050405020304" pitchFamily="18" charset="0"/>
              <a:cs typeface="Times New Roman" panose="02020603050405020304" pitchFamily="18" charset="0"/>
            </a:endParaRPr>
          </a:p>
        </p:txBody>
      </p:sp>
      <p:sp>
        <p:nvSpPr>
          <p:cNvPr id="6" name="ZoneTexte 5">
            <a:extLst>
              <a:ext uri="{FF2B5EF4-FFF2-40B4-BE49-F238E27FC236}">
                <a16:creationId xmlns:a16="http://schemas.microsoft.com/office/drawing/2014/main" id="{9668C622-B901-3142-5CA4-4A1CC9B3A490}"/>
              </a:ext>
            </a:extLst>
          </p:cNvPr>
          <p:cNvSpPr txBox="1"/>
          <p:nvPr/>
        </p:nvSpPr>
        <p:spPr>
          <a:xfrm>
            <a:off x="1256898" y="1243167"/>
            <a:ext cx="17569952" cy="584775"/>
          </a:xfrm>
          <a:prstGeom prst="rect">
            <a:avLst/>
          </a:prstGeom>
          <a:solidFill>
            <a:schemeClr val="accent4"/>
          </a:solidFill>
        </p:spPr>
        <p:txBody>
          <a:bodyPr wrap="square" rtlCol="0">
            <a:spAutoFit/>
          </a:bodyPr>
          <a:lstStyle/>
          <a:p>
            <a:pPr algn="just"/>
            <a:r>
              <a:rPr lang="fr-FR" sz="3200" dirty="0">
                <a:solidFill>
                  <a:srgbClr val="000000"/>
                </a:solidFill>
                <a:latin typeface="Times New Roman" panose="02020603050405020304" pitchFamily="18" charset="0"/>
                <a:cs typeface="Times New Roman" panose="02020603050405020304" pitchFamily="18" charset="0"/>
              </a:rPr>
              <a:t>É</a:t>
            </a:r>
            <a:r>
              <a:rPr lang="fr-FR" sz="3200" b="0" i="0" u="none" strike="noStrike" dirty="0">
                <a:solidFill>
                  <a:srgbClr val="000000"/>
                </a:solidFill>
                <a:effectLst/>
                <a:latin typeface="Times New Roman" panose="02020603050405020304" pitchFamily="18" charset="0"/>
                <a:cs typeface="Times New Roman" panose="02020603050405020304" pitchFamily="18" charset="0"/>
              </a:rPr>
              <a:t>tat de satisfaction globale de l'élève dans son environnement scolaire.</a:t>
            </a:r>
            <a:endParaRPr lang="fr-FR" sz="3200" dirty="0">
              <a:latin typeface="Times New Roman" panose="02020603050405020304" pitchFamily="18" charset="0"/>
              <a:cs typeface="Times New Roman" panose="02020603050405020304" pitchFamily="18" charset="0"/>
            </a:endParaRPr>
          </a:p>
        </p:txBody>
      </p:sp>
      <p:sp>
        <p:nvSpPr>
          <p:cNvPr id="7" name="Espace réservé du texte 5">
            <a:extLst>
              <a:ext uri="{FF2B5EF4-FFF2-40B4-BE49-F238E27FC236}">
                <a16:creationId xmlns:a16="http://schemas.microsoft.com/office/drawing/2014/main" id="{BF690C83-05D8-EB82-E7A9-906FE641E23B}"/>
              </a:ext>
            </a:extLst>
          </p:cNvPr>
          <p:cNvSpPr txBox="1">
            <a:spLocks/>
          </p:cNvSpPr>
          <p:nvPr/>
        </p:nvSpPr>
        <p:spPr>
          <a:xfrm>
            <a:off x="1222649" y="3257674"/>
            <a:ext cx="8280920" cy="5040560"/>
          </a:xfrm>
          <a:prstGeom prst="rect">
            <a:avLst/>
          </a:prstGeom>
          <a:solidFill>
            <a:schemeClr val="accent2">
              <a:lumMod val="40000"/>
              <a:lumOff val="60000"/>
            </a:schemeClr>
          </a:solidFill>
        </p:spPr>
        <p:txBody>
          <a:bodyPr>
            <a:noAutofit/>
          </a:bodyPr>
          <a:lstStyle>
            <a:lvl1pPr marL="356387" indent="-356387" algn="l" defTabSz="1425550">
              <a:lnSpc>
                <a:spcPct val="90000"/>
              </a:lnSpc>
              <a:spcBef>
                <a:spcPts val="1559"/>
              </a:spcBef>
              <a:buFont typeface="Arial"/>
              <a:buChar char="•"/>
              <a:defRPr sz="3600" b="0" i="0">
                <a:solidFill>
                  <a:schemeClr val="tx1"/>
                </a:solidFill>
                <a:latin typeface="Source Sans Pro"/>
                <a:ea typeface="Source Sans Pro"/>
                <a:cs typeface="+mn-cs"/>
              </a:defRPr>
            </a:lvl1pPr>
            <a:lvl2pPr marL="1069162" indent="-356387" algn="l" defTabSz="1425550">
              <a:lnSpc>
                <a:spcPct val="90000"/>
              </a:lnSpc>
              <a:spcBef>
                <a:spcPts val="780"/>
              </a:spcBef>
              <a:buFont typeface="Courier New"/>
              <a:buChar char="o"/>
              <a:defRPr sz="3200">
                <a:solidFill>
                  <a:schemeClr val="tx1"/>
                </a:solidFill>
                <a:latin typeface="Source Sans Pro"/>
                <a:ea typeface="Source Sans Pro"/>
                <a:cs typeface="+mn-cs"/>
              </a:defRPr>
            </a:lvl2pPr>
            <a:lvl3pPr marL="1781937" indent="-356387" algn="l" defTabSz="1425550">
              <a:lnSpc>
                <a:spcPct val="90000"/>
              </a:lnSpc>
              <a:spcBef>
                <a:spcPts val="780"/>
              </a:spcBef>
              <a:buFont typeface="Police système Courant"/>
              <a:buChar char="–"/>
              <a:defRPr sz="2800">
                <a:solidFill>
                  <a:schemeClr val="tx1"/>
                </a:solidFill>
                <a:latin typeface="Source Sans Pro"/>
                <a:ea typeface="Source Sans Pro"/>
                <a:cs typeface="+mn-cs"/>
              </a:defRPr>
            </a:lvl3pPr>
            <a:lvl4pPr marL="2494712" indent="-356387" algn="l" defTabSz="1425550">
              <a:lnSpc>
                <a:spcPct val="90000"/>
              </a:lnSpc>
              <a:spcBef>
                <a:spcPts val="780"/>
              </a:spcBef>
              <a:buFont typeface="Police système Courant"/>
              <a:buChar char="»"/>
              <a:defRPr sz="2400">
                <a:solidFill>
                  <a:schemeClr val="tx1"/>
                </a:solidFill>
                <a:latin typeface="Source Sans Pro"/>
                <a:ea typeface="Source Sans Pro"/>
                <a:cs typeface="+mn-cs"/>
              </a:defRPr>
            </a:lvl4pPr>
            <a:lvl5pPr marL="3207487" indent="-356387" algn="l" defTabSz="1425550">
              <a:lnSpc>
                <a:spcPct val="90000"/>
              </a:lnSpc>
              <a:spcBef>
                <a:spcPts val="780"/>
              </a:spcBef>
              <a:buFont typeface="Arial"/>
              <a:buChar char="•"/>
              <a:defRPr sz="2800">
                <a:solidFill>
                  <a:schemeClr val="tx1"/>
                </a:solidFill>
                <a:latin typeface="+mn-lt"/>
                <a:ea typeface="+mn-ea"/>
                <a:cs typeface="+mn-cs"/>
              </a:defRPr>
            </a:lvl5pPr>
            <a:lvl6pPr marL="3920261" indent="-356387" algn="l" defTabSz="1425550">
              <a:lnSpc>
                <a:spcPct val="90000"/>
              </a:lnSpc>
              <a:spcBef>
                <a:spcPts val="780"/>
              </a:spcBef>
              <a:buFont typeface="Arial"/>
              <a:buChar char="•"/>
              <a:defRPr sz="2800">
                <a:solidFill>
                  <a:schemeClr val="tx1"/>
                </a:solidFill>
                <a:latin typeface="+mn-lt"/>
                <a:ea typeface="+mn-ea"/>
                <a:cs typeface="+mn-cs"/>
              </a:defRPr>
            </a:lvl6pPr>
            <a:lvl7pPr marL="4633036" indent="-356387" algn="l" defTabSz="1425550">
              <a:lnSpc>
                <a:spcPct val="90000"/>
              </a:lnSpc>
              <a:spcBef>
                <a:spcPts val="780"/>
              </a:spcBef>
              <a:buFont typeface="Arial"/>
              <a:buChar char="•"/>
              <a:defRPr sz="2800">
                <a:solidFill>
                  <a:schemeClr val="tx1"/>
                </a:solidFill>
                <a:latin typeface="+mn-lt"/>
                <a:ea typeface="+mn-ea"/>
                <a:cs typeface="+mn-cs"/>
              </a:defRPr>
            </a:lvl7pPr>
            <a:lvl8pPr marL="5345811" indent="-356387" algn="l" defTabSz="1425550">
              <a:lnSpc>
                <a:spcPct val="90000"/>
              </a:lnSpc>
              <a:spcBef>
                <a:spcPts val="780"/>
              </a:spcBef>
              <a:buFont typeface="Arial"/>
              <a:buChar char="•"/>
              <a:defRPr sz="2800">
                <a:solidFill>
                  <a:schemeClr val="tx1"/>
                </a:solidFill>
                <a:latin typeface="+mn-lt"/>
                <a:ea typeface="+mn-ea"/>
                <a:cs typeface="+mn-cs"/>
              </a:defRPr>
            </a:lvl8pPr>
            <a:lvl9pPr marL="6058586" indent="-356387" algn="l" defTabSz="1425550">
              <a:lnSpc>
                <a:spcPct val="90000"/>
              </a:lnSpc>
              <a:spcBef>
                <a:spcPts val="780"/>
              </a:spcBef>
              <a:buFont typeface="Arial"/>
              <a:buChar char="•"/>
              <a:defRPr sz="2800">
                <a:solidFill>
                  <a:schemeClr val="tx1"/>
                </a:solidFill>
                <a:latin typeface="+mn-lt"/>
                <a:ea typeface="+mn-ea"/>
                <a:cs typeface="+mn-cs"/>
              </a:defRPr>
            </a:lvl9pPr>
          </a:lstStyle>
          <a:p>
            <a:pPr marL="0" indent="0" algn="just">
              <a:buNone/>
            </a:pPr>
            <a:r>
              <a:rPr lang="fr-FR" sz="2800" b="1" dirty="0">
                <a:latin typeface="Times New Roman" panose="02020603050405020304" pitchFamily="18" charset="0"/>
                <a:cs typeface="Times New Roman" panose="02020603050405020304" pitchFamily="18" charset="0"/>
              </a:rPr>
              <a:t>Outils de Mesure: BE-</a:t>
            </a:r>
            <a:r>
              <a:rPr lang="fr-FR" sz="2800" b="1" dirty="0" err="1">
                <a:latin typeface="Times New Roman" panose="02020603050405020304" pitchFamily="18" charset="0"/>
                <a:cs typeface="Times New Roman" panose="02020603050405020304" pitchFamily="18" charset="0"/>
              </a:rPr>
              <a:t>Scol</a:t>
            </a:r>
            <a:r>
              <a:rPr lang="fr-FR" sz="2800" b="1" dirty="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(Guimard, </a:t>
            </a:r>
            <a:r>
              <a:rPr lang="fr-FR" sz="2000" b="1" dirty="0" err="1">
                <a:latin typeface="Times New Roman" panose="02020603050405020304" pitchFamily="18" charset="0"/>
                <a:cs typeface="Times New Roman" panose="02020603050405020304" pitchFamily="18" charset="0"/>
              </a:rPr>
              <a:t>Bacro</a:t>
            </a:r>
            <a:r>
              <a:rPr lang="fr-FR" sz="2000" b="1" dirty="0">
                <a:latin typeface="Times New Roman" panose="02020603050405020304" pitchFamily="18" charset="0"/>
                <a:cs typeface="Times New Roman" panose="02020603050405020304" pitchFamily="18" charset="0"/>
              </a:rPr>
              <a:t> et Florin, 2013)</a:t>
            </a:r>
          </a:p>
          <a:p>
            <a:pPr marL="0" indent="0" algn="just">
              <a:buNone/>
            </a:pPr>
            <a:r>
              <a:rPr lang="fr-FR" sz="2400" u="sng" dirty="0">
                <a:latin typeface="Times New Roman" panose="02020603050405020304" pitchFamily="18" charset="0"/>
                <a:cs typeface="Times New Roman" panose="02020603050405020304" pitchFamily="18" charset="0"/>
              </a:rPr>
              <a:t>30 items</a:t>
            </a:r>
            <a:r>
              <a:rPr lang="fr-FR" sz="2400" dirty="0">
                <a:latin typeface="Times New Roman" panose="02020603050405020304" pitchFamily="18" charset="0"/>
                <a:cs typeface="Times New Roman" panose="02020603050405020304" pitchFamily="18" charset="0"/>
              </a:rPr>
              <a:t> permettant d’appréhender les différents aspects de la vie scolaire </a:t>
            </a:r>
          </a:p>
          <a:p>
            <a:pPr marL="0" indent="0" algn="just">
              <a:buNone/>
            </a:pPr>
            <a:r>
              <a:rPr lang="fr-FR" sz="2400" u="sng" dirty="0">
                <a:latin typeface="Times New Roman" panose="02020603050405020304" pitchFamily="18" charset="0"/>
                <a:cs typeface="Times New Roman" panose="02020603050405020304" pitchFamily="18" charset="0"/>
              </a:rPr>
              <a:t>Six dimensions</a:t>
            </a:r>
            <a:r>
              <a:rPr lang="fr-FR" sz="2400" dirty="0">
                <a:latin typeface="Times New Roman" panose="02020603050405020304" pitchFamily="18" charset="0"/>
                <a:cs typeface="Times New Roman" panose="02020603050405020304" pitchFamily="18" charset="0"/>
              </a:rPr>
              <a:t> : satisfaction à l’égard </a:t>
            </a:r>
          </a:p>
          <a:p>
            <a:pPr marL="457200" indent="-457200" algn="just">
              <a:spcBef>
                <a:spcPts val="0"/>
              </a:spcBef>
              <a:buFont typeface="+mj-lt"/>
              <a:buAutoNum type="arabicPeriod"/>
            </a:pPr>
            <a:r>
              <a:rPr lang="fr-FR" sz="2400" dirty="0">
                <a:latin typeface="Times New Roman" panose="02020603050405020304" pitchFamily="18" charset="0"/>
                <a:cs typeface="Times New Roman" panose="02020603050405020304" pitchFamily="18" charset="0"/>
              </a:rPr>
              <a:t>des activités scolaires </a:t>
            </a:r>
          </a:p>
          <a:p>
            <a:pPr marL="457200" indent="-457200" algn="just">
              <a:spcBef>
                <a:spcPts val="0"/>
              </a:spcBef>
              <a:buFont typeface="+mj-lt"/>
              <a:buAutoNum type="arabicPeriod"/>
            </a:pPr>
            <a:r>
              <a:rPr lang="fr-FR" sz="2400" dirty="0">
                <a:latin typeface="Times New Roman" panose="02020603050405020304" pitchFamily="18" charset="0"/>
                <a:cs typeface="Times New Roman" panose="02020603050405020304" pitchFamily="18" charset="0"/>
              </a:rPr>
              <a:t>des relations avec les enseignants</a:t>
            </a:r>
          </a:p>
          <a:p>
            <a:pPr marL="457200" indent="-457200" algn="just">
              <a:spcBef>
                <a:spcPts val="0"/>
              </a:spcBef>
              <a:buFont typeface="+mj-lt"/>
              <a:buAutoNum type="arabicPeriod"/>
            </a:pPr>
            <a:r>
              <a:rPr lang="fr-FR" sz="2400" dirty="0">
                <a:latin typeface="Times New Roman" panose="02020603050405020304" pitchFamily="18" charset="0"/>
                <a:cs typeface="Times New Roman" panose="02020603050405020304" pitchFamily="18" charset="0"/>
              </a:rPr>
              <a:t>de la classe </a:t>
            </a:r>
          </a:p>
          <a:p>
            <a:pPr marL="457200" indent="-457200" algn="just">
              <a:spcBef>
                <a:spcPts val="0"/>
              </a:spcBef>
              <a:buFont typeface="+mj-lt"/>
              <a:buAutoNum type="arabicPeriod"/>
            </a:pPr>
            <a:r>
              <a:rPr lang="fr-FR" sz="2400" dirty="0">
                <a:latin typeface="Times New Roman" panose="02020603050405020304" pitchFamily="18" charset="0"/>
                <a:cs typeface="Times New Roman" panose="02020603050405020304" pitchFamily="18" charset="0"/>
              </a:rPr>
              <a:t>des relations paritaires </a:t>
            </a:r>
          </a:p>
          <a:p>
            <a:pPr marL="457200" indent="-457200" algn="just">
              <a:spcBef>
                <a:spcPts val="0"/>
              </a:spcBef>
              <a:buFont typeface="+mj-lt"/>
              <a:buAutoNum type="arabicPeriod"/>
            </a:pPr>
            <a:r>
              <a:rPr lang="fr-FR" sz="2400" dirty="0">
                <a:latin typeface="Times New Roman" panose="02020603050405020304" pitchFamily="18" charset="0"/>
                <a:cs typeface="Times New Roman" panose="02020603050405020304" pitchFamily="18" charset="0"/>
              </a:rPr>
              <a:t>du sentiment de sécurité </a:t>
            </a:r>
          </a:p>
          <a:p>
            <a:pPr marL="457200" indent="-457200" algn="just">
              <a:spcBef>
                <a:spcPts val="0"/>
              </a:spcBef>
              <a:buFont typeface="+mj-lt"/>
              <a:buAutoNum type="arabicPeriod"/>
            </a:pPr>
            <a:r>
              <a:rPr lang="fr-FR" sz="2400" dirty="0">
                <a:latin typeface="Times New Roman" panose="02020603050405020304" pitchFamily="18" charset="0"/>
                <a:cs typeface="Times New Roman" panose="02020603050405020304" pitchFamily="18" charset="0"/>
              </a:rPr>
              <a:t>des évaluations</a:t>
            </a:r>
          </a:p>
          <a:p>
            <a:pPr marL="0" indent="0" algn="just">
              <a:buNone/>
            </a:pPr>
            <a:r>
              <a:rPr lang="fr-FR" sz="2400" dirty="0">
                <a:latin typeface="Times New Roman" panose="02020603050405020304" pitchFamily="18" charset="0"/>
                <a:cs typeface="Times New Roman" panose="02020603050405020304" pitchFamily="18" charset="0"/>
              </a:rPr>
              <a:t>Les réponses se distribuent sur une échelle en 4 points, un score de 4 correspondant toujours à l’appréciation la meilleure. </a:t>
            </a:r>
          </a:p>
        </p:txBody>
      </p:sp>
      <p:sp>
        <p:nvSpPr>
          <p:cNvPr id="8" name="ZoneTexte 7">
            <a:extLst>
              <a:ext uri="{FF2B5EF4-FFF2-40B4-BE49-F238E27FC236}">
                <a16:creationId xmlns:a16="http://schemas.microsoft.com/office/drawing/2014/main" id="{613F1AF9-68B2-0177-168B-0C960549E10F}"/>
              </a:ext>
            </a:extLst>
          </p:cNvPr>
          <p:cNvSpPr txBox="1"/>
          <p:nvPr/>
        </p:nvSpPr>
        <p:spPr>
          <a:xfrm>
            <a:off x="9647585" y="2906437"/>
            <a:ext cx="9148844" cy="6463308"/>
          </a:xfrm>
          <a:prstGeom prst="rect">
            <a:avLst/>
          </a:prstGeom>
          <a:noFill/>
        </p:spPr>
        <p:txBody>
          <a:bodyPr wrap="square" rtlCol="0">
            <a:spAutoFit/>
          </a:bodyPr>
          <a:lstStyle/>
          <a:p>
            <a:r>
              <a:rPr lang="fr-FR" b="1" dirty="0">
                <a:latin typeface="Times New Roman" panose="02020603050405020304" pitchFamily="18" charset="0"/>
                <a:cs typeface="Times New Roman" panose="02020603050405020304" pitchFamily="18" charset="0"/>
              </a:rPr>
              <a:t>Bibliographie</a:t>
            </a:r>
          </a:p>
          <a:p>
            <a:pPr algn="just"/>
            <a:r>
              <a:rPr lang="fr-FR" dirty="0" err="1">
                <a:latin typeface="Times New Roman" panose="02020603050405020304" pitchFamily="18" charset="0"/>
                <a:cs typeface="Times New Roman" panose="02020603050405020304" pitchFamily="18" charset="0"/>
              </a:rPr>
              <a:t>Bacro</a:t>
            </a:r>
            <a:r>
              <a:rPr lang="fr-FR" dirty="0">
                <a:latin typeface="Times New Roman" panose="02020603050405020304" pitchFamily="18" charset="0"/>
                <a:cs typeface="Times New Roman" panose="02020603050405020304" pitchFamily="18" charset="0"/>
              </a:rPr>
              <a:t>, F., Guimard, P., Florin, A., Ferrière, S. &amp; Gaudonville, </a:t>
            </a:r>
            <a:r>
              <a:rPr lang="fr-FR" dirty="0" err="1">
                <a:latin typeface="Times New Roman" panose="02020603050405020304" pitchFamily="18" charset="0"/>
                <a:cs typeface="Times New Roman" panose="02020603050405020304" pitchFamily="18" charset="0"/>
              </a:rPr>
              <a:t>T</a:t>
            </a:r>
            <a:r>
              <a:rPr lang="fr-FR" dirty="0">
                <a:latin typeface="Times New Roman" panose="02020603050405020304" pitchFamily="18" charset="0"/>
                <a:cs typeface="Times New Roman" panose="02020603050405020304" pitchFamily="18" charset="0"/>
              </a:rPr>
              <a:t>. (2017). Bien-être perçu,  performances scolaires et qualité de vie des enfants à l’école et au collège : étude longitudinale. Enfance, 1, 61-80. </a:t>
            </a:r>
            <a:r>
              <a:rPr lang="fr-FR" dirty="0">
                <a:latin typeface="Times New Roman" panose="02020603050405020304" pitchFamily="18" charset="0"/>
                <a:cs typeface="Times New Roman" panose="02020603050405020304" pitchFamily="18" charset="0"/>
                <a:hlinkClick r:id="rId2"/>
              </a:rPr>
              <a:t>https://doi.org/10.3917/enf1.171.0061</a:t>
            </a:r>
            <a:endParaRPr lang="fr-FR" dirty="0">
              <a:latin typeface="Times New Roman" panose="02020603050405020304" pitchFamily="18" charset="0"/>
              <a:cs typeface="Times New Roman" panose="02020603050405020304" pitchFamily="18" charset="0"/>
            </a:endParaRPr>
          </a:p>
          <a:p>
            <a:pPr algn="just"/>
            <a:endParaRPr lang="fr-FR" dirty="0">
              <a:latin typeface="Times New Roman" panose="02020603050405020304" pitchFamily="18" charset="0"/>
              <a:cs typeface="Times New Roman" panose="02020603050405020304" pitchFamily="18" charset="0"/>
            </a:endParaRPr>
          </a:p>
          <a:p>
            <a:pPr algn="just"/>
            <a:r>
              <a:rPr lang="fr-FR" dirty="0">
                <a:latin typeface="Times New Roman" panose="02020603050405020304" pitchFamily="18" charset="0"/>
                <a:cs typeface="Times New Roman" panose="02020603050405020304" pitchFamily="18" charset="0"/>
              </a:rPr>
              <a:t>Guimard, P., </a:t>
            </a:r>
            <a:r>
              <a:rPr lang="fr-FR" dirty="0" err="1">
                <a:latin typeface="Times New Roman" panose="02020603050405020304" pitchFamily="18" charset="0"/>
                <a:cs typeface="Times New Roman" panose="02020603050405020304" pitchFamily="18" charset="0"/>
              </a:rPr>
              <a:t>Bacro</a:t>
            </a:r>
            <a:r>
              <a:rPr lang="fr-FR" dirty="0">
                <a:latin typeface="Times New Roman" panose="02020603050405020304" pitchFamily="18" charset="0"/>
                <a:cs typeface="Times New Roman" panose="02020603050405020304" pitchFamily="18" charset="0"/>
              </a:rPr>
              <a:t>, F., Florin, A., Ferrière, S. &amp; Gaudonville, </a:t>
            </a:r>
            <a:r>
              <a:rPr lang="fr-FR" dirty="0" err="1">
                <a:latin typeface="Times New Roman" panose="02020603050405020304" pitchFamily="18" charset="0"/>
                <a:cs typeface="Times New Roman" panose="02020603050405020304" pitchFamily="18" charset="0"/>
              </a:rPr>
              <a:t>T</a:t>
            </a:r>
            <a:r>
              <a:rPr lang="fr-FR" dirty="0">
                <a:latin typeface="Times New Roman" panose="02020603050405020304" pitchFamily="18" charset="0"/>
                <a:cs typeface="Times New Roman" panose="02020603050405020304" pitchFamily="18" charset="0"/>
              </a:rPr>
              <a:t>. (2017). Bien-être perçu, performances scolaires et qualité de vie des enfants à l’école et au collège : étude longitudinale. Enfance, 1, 61- 80. </a:t>
            </a:r>
            <a:r>
              <a:rPr lang="fr-FR" dirty="0">
                <a:latin typeface="Times New Roman" panose="02020603050405020304" pitchFamily="18" charset="0"/>
                <a:cs typeface="Times New Roman" panose="02020603050405020304" pitchFamily="18" charset="0"/>
                <a:hlinkClick r:id="rId2"/>
              </a:rPr>
              <a:t>https://doi.org/10.3917/enf1.171.0061</a:t>
            </a:r>
            <a:endParaRPr lang="fr-FR" dirty="0">
              <a:latin typeface="Times New Roman" panose="02020603050405020304" pitchFamily="18" charset="0"/>
              <a:cs typeface="Times New Roman" panose="02020603050405020304" pitchFamily="18" charset="0"/>
            </a:endParaRPr>
          </a:p>
          <a:p>
            <a:pPr algn="just"/>
            <a:endParaRPr lang="fr-FR" dirty="0">
              <a:latin typeface="Times New Roman" panose="02020603050405020304" pitchFamily="18" charset="0"/>
              <a:cs typeface="Times New Roman" panose="02020603050405020304" pitchFamily="18" charset="0"/>
            </a:endParaRPr>
          </a:p>
          <a:p>
            <a:pPr algn="just"/>
            <a:r>
              <a:rPr lang="fr-FR" dirty="0" err="1">
                <a:latin typeface="Times New Roman" panose="02020603050405020304" pitchFamily="18" charset="0"/>
                <a:cs typeface="Times New Roman" panose="02020603050405020304" pitchFamily="18" charset="0"/>
              </a:rPr>
              <a:t>Huebner</a:t>
            </a:r>
            <a:r>
              <a:rPr lang="fr-FR" dirty="0">
                <a:latin typeface="Times New Roman" panose="02020603050405020304" pitchFamily="18" charset="0"/>
                <a:cs typeface="Times New Roman" panose="02020603050405020304" pitchFamily="18" charset="0"/>
              </a:rPr>
              <a:t>, E. S. (1991). </a:t>
            </a:r>
            <a:r>
              <a:rPr lang="fr-FR" dirty="0" err="1">
                <a:latin typeface="Times New Roman" panose="02020603050405020304" pitchFamily="18" charset="0"/>
                <a:cs typeface="Times New Roman" panose="02020603050405020304" pitchFamily="18" charset="0"/>
              </a:rPr>
              <a:t>Correlates</a:t>
            </a:r>
            <a:r>
              <a:rPr lang="fr-FR" dirty="0">
                <a:latin typeface="Times New Roman" panose="02020603050405020304" pitchFamily="18" charset="0"/>
                <a:cs typeface="Times New Roman" panose="02020603050405020304" pitchFamily="18" charset="0"/>
              </a:rPr>
              <a:t> of life satisfaction in </a:t>
            </a:r>
            <a:r>
              <a:rPr lang="fr-FR" dirty="0" err="1">
                <a:latin typeface="Times New Roman" panose="02020603050405020304" pitchFamily="18" charset="0"/>
                <a:cs typeface="Times New Roman" panose="02020603050405020304" pitchFamily="18" charset="0"/>
              </a:rPr>
              <a:t>children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School</a:t>
            </a:r>
            <a:r>
              <a:rPr lang="fr-FR" dirty="0">
                <a:latin typeface="Times New Roman" panose="02020603050405020304" pitchFamily="18" charset="0"/>
                <a:cs typeface="Times New Roman" panose="02020603050405020304" pitchFamily="18" charset="0"/>
              </a:rPr>
              <a:t> Psychology </a:t>
            </a:r>
            <a:r>
              <a:rPr lang="fr-FR" dirty="0" err="1">
                <a:latin typeface="Times New Roman" panose="02020603050405020304" pitchFamily="18" charset="0"/>
                <a:cs typeface="Times New Roman" panose="02020603050405020304" pitchFamily="18" charset="0"/>
              </a:rPr>
              <a:t>Quarterly</a:t>
            </a:r>
            <a:r>
              <a:rPr lang="fr-FR" dirty="0">
                <a:latin typeface="Times New Roman" panose="02020603050405020304" pitchFamily="18" charset="0"/>
                <a:cs typeface="Times New Roman" panose="02020603050405020304" pitchFamily="18" charset="0"/>
              </a:rPr>
              <a:t>, 6(2), 103-111. </a:t>
            </a:r>
            <a:r>
              <a:rPr lang="fr-FR" dirty="0">
                <a:latin typeface="Times New Roman" panose="02020603050405020304" pitchFamily="18" charset="0"/>
                <a:cs typeface="Times New Roman" panose="02020603050405020304" pitchFamily="18" charset="0"/>
                <a:hlinkClick r:id="rId3"/>
              </a:rPr>
              <a:t>https://doi.org/10.1037/h0088805</a:t>
            </a:r>
            <a:endParaRPr lang="fr-FR" dirty="0">
              <a:latin typeface="Times New Roman" panose="02020603050405020304" pitchFamily="18" charset="0"/>
              <a:cs typeface="Times New Roman" panose="02020603050405020304" pitchFamily="18" charset="0"/>
            </a:endParaRPr>
          </a:p>
          <a:p>
            <a:pPr algn="just"/>
            <a:endParaRPr lang="fr-FR" dirty="0">
              <a:latin typeface="Times New Roman" panose="02020603050405020304" pitchFamily="18" charset="0"/>
              <a:cs typeface="Times New Roman" panose="02020603050405020304" pitchFamily="18" charset="0"/>
            </a:endParaRPr>
          </a:p>
          <a:p>
            <a:pPr algn="just"/>
            <a:r>
              <a:rPr lang="fr-FR" dirty="0" err="1">
                <a:latin typeface="Times New Roman" panose="02020603050405020304" pitchFamily="18" charset="0"/>
                <a:cs typeface="Times New Roman" panose="02020603050405020304" pitchFamily="18" charset="0"/>
              </a:rPr>
              <a:t>Huebner</a:t>
            </a:r>
            <a:r>
              <a:rPr lang="fr-FR" dirty="0">
                <a:latin typeface="Times New Roman" panose="02020603050405020304" pitchFamily="18" charset="0"/>
                <a:cs typeface="Times New Roman" panose="02020603050405020304" pitchFamily="18" charset="0"/>
              </a:rPr>
              <a:t>, E. S., Ash, C., &amp; </a:t>
            </a:r>
            <a:r>
              <a:rPr lang="fr-FR" dirty="0" err="1">
                <a:latin typeface="Times New Roman" panose="02020603050405020304" pitchFamily="18" charset="0"/>
                <a:cs typeface="Times New Roman" panose="02020603050405020304" pitchFamily="18" charset="0"/>
              </a:rPr>
              <a:t>Laughlin</a:t>
            </a:r>
            <a:r>
              <a:rPr lang="fr-FR" dirty="0">
                <a:latin typeface="Times New Roman" panose="02020603050405020304" pitchFamily="18" charset="0"/>
                <a:cs typeface="Times New Roman" panose="02020603050405020304" pitchFamily="18" charset="0"/>
              </a:rPr>
              <a:t>, J. E. (2001). Life </a:t>
            </a:r>
            <a:r>
              <a:rPr lang="fr-FR" dirty="0" err="1">
                <a:latin typeface="Times New Roman" panose="02020603050405020304" pitchFamily="18" charset="0"/>
                <a:cs typeface="Times New Roman" panose="02020603050405020304" pitchFamily="18" charset="0"/>
              </a:rPr>
              <a:t>Experiences</a:t>
            </a:r>
            <a:r>
              <a:rPr lang="fr-FR" dirty="0">
                <a:latin typeface="Times New Roman" panose="02020603050405020304" pitchFamily="18" charset="0"/>
                <a:cs typeface="Times New Roman" panose="02020603050405020304" pitchFamily="18" charset="0"/>
              </a:rPr>
              <a:t>, Locus of Control, and </a:t>
            </a:r>
            <a:r>
              <a:rPr lang="fr-FR" dirty="0" err="1">
                <a:latin typeface="Times New Roman" panose="02020603050405020304" pitchFamily="18" charset="0"/>
                <a:cs typeface="Times New Roman" panose="02020603050405020304" pitchFamily="18" charset="0"/>
              </a:rPr>
              <a:t>School</a:t>
            </a:r>
            <a:r>
              <a:rPr lang="fr-FR" dirty="0">
                <a:latin typeface="Times New Roman" panose="02020603050405020304" pitchFamily="18" charset="0"/>
                <a:cs typeface="Times New Roman" panose="02020603050405020304" pitchFamily="18" charset="0"/>
              </a:rPr>
              <a:t> Satisfaction in Adolescence. Social </a:t>
            </a:r>
            <a:r>
              <a:rPr lang="fr-FR" dirty="0" err="1">
                <a:latin typeface="Times New Roman" panose="02020603050405020304" pitchFamily="18" charset="0"/>
                <a:cs typeface="Times New Roman" panose="02020603050405020304" pitchFamily="18" charset="0"/>
              </a:rPr>
              <a:t>Indicators</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Research</a:t>
            </a:r>
            <a:r>
              <a:rPr lang="fr-FR" dirty="0">
                <a:latin typeface="Times New Roman" panose="02020603050405020304" pitchFamily="18" charset="0"/>
                <a:cs typeface="Times New Roman" panose="02020603050405020304" pitchFamily="18" charset="0"/>
              </a:rPr>
              <a:t>, 55(2), 167-183.</a:t>
            </a:r>
          </a:p>
          <a:p>
            <a:pPr algn="just"/>
            <a:r>
              <a:rPr lang="fr-FR" dirty="0">
                <a:latin typeface="Times New Roman" panose="02020603050405020304" pitchFamily="18" charset="0"/>
                <a:cs typeface="Times New Roman" panose="02020603050405020304" pitchFamily="18" charset="0"/>
                <a:hlinkClick r:id="rId4"/>
              </a:rPr>
              <a:t>https://doi.org/10.1023/A:1010939912548</a:t>
            </a:r>
            <a:endParaRPr lang="fr-FR" dirty="0">
              <a:latin typeface="Times New Roman" panose="02020603050405020304" pitchFamily="18" charset="0"/>
              <a:cs typeface="Times New Roman" panose="02020603050405020304" pitchFamily="18" charset="0"/>
            </a:endParaRPr>
          </a:p>
          <a:p>
            <a:pPr algn="just"/>
            <a:endParaRPr lang="fr-FR" dirty="0">
              <a:latin typeface="Times New Roman" panose="02020603050405020304" pitchFamily="18" charset="0"/>
              <a:cs typeface="Times New Roman" panose="02020603050405020304" pitchFamily="18" charset="0"/>
            </a:endParaRPr>
          </a:p>
          <a:p>
            <a:pPr algn="just"/>
            <a:r>
              <a:rPr lang="fr-FR" dirty="0">
                <a:latin typeface="Times New Roman" panose="02020603050405020304" pitchFamily="18" charset="0"/>
                <a:cs typeface="Times New Roman" panose="02020603050405020304" pitchFamily="18" charset="0"/>
              </a:rPr>
              <a:t>Mercier, C., Florin, A., </a:t>
            </a:r>
            <a:r>
              <a:rPr lang="fr-FR" dirty="0" err="1">
                <a:latin typeface="Times New Roman" panose="02020603050405020304" pitchFamily="18" charset="0"/>
                <a:cs typeface="Times New Roman" panose="02020603050405020304" pitchFamily="18" charset="0"/>
              </a:rPr>
              <a:t>Zanna</a:t>
            </a:r>
            <a:r>
              <a:rPr lang="fr-FR" dirty="0">
                <a:latin typeface="Times New Roman" panose="02020603050405020304" pitchFamily="18" charset="0"/>
                <a:cs typeface="Times New Roman" panose="02020603050405020304" pitchFamily="18" charset="0"/>
              </a:rPr>
              <a:t>, O., &amp; Constans, S. (2023). </a:t>
            </a:r>
            <a:r>
              <a:rPr lang="fr-FR" dirty="0" err="1">
                <a:latin typeface="Times New Roman" panose="02020603050405020304" pitchFamily="18" charset="0"/>
                <a:cs typeface="Times New Roman" panose="02020603050405020304" pitchFamily="18" charset="0"/>
              </a:rPr>
              <a:t>School</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Well-Being</a:t>
            </a:r>
            <a:r>
              <a:rPr lang="fr-FR" dirty="0">
                <a:latin typeface="Times New Roman" panose="02020603050405020304" pitchFamily="18" charset="0"/>
                <a:cs typeface="Times New Roman" panose="02020603050405020304" pitchFamily="18" charset="0"/>
              </a:rPr>
              <a:t> and Social </a:t>
            </a:r>
            <a:r>
              <a:rPr lang="fr-FR" dirty="0" err="1">
                <a:latin typeface="Times New Roman" panose="02020603050405020304" pitchFamily="18" charset="0"/>
                <a:cs typeface="Times New Roman" panose="02020603050405020304" pitchFamily="18" charset="0"/>
              </a:rPr>
              <a:t>Relationships</a:t>
            </a:r>
            <a:r>
              <a:rPr lang="fr-FR" dirty="0">
                <a:latin typeface="Times New Roman" panose="02020603050405020304" pitchFamily="18" charset="0"/>
                <a:cs typeface="Times New Roman" panose="02020603050405020304" pitchFamily="18" charset="0"/>
              </a:rPr>
              <a:t> of </a:t>
            </a:r>
            <a:r>
              <a:rPr lang="fr-FR" dirty="0" err="1">
                <a:latin typeface="Times New Roman" panose="02020603050405020304" pitchFamily="18" charset="0"/>
                <a:cs typeface="Times New Roman" panose="02020603050405020304" pitchFamily="18" charset="0"/>
              </a:rPr>
              <a:t>College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Students</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During</a:t>
            </a:r>
            <a:r>
              <a:rPr lang="fr-FR" dirty="0">
                <a:latin typeface="Times New Roman" panose="02020603050405020304" pitchFamily="18" charset="0"/>
                <a:cs typeface="Times New Roman" panose="02020603050405020304" pitchFamily="18" charset="0"/>
              </a:rPr>
              <a:t> the COVID-19 </a:t>
            </a:r>
            <a:r>
              <a:rPr lang="fr-FR" dirty="0" err="1">
                <a:latin typeface="Times New Roman" panose="02020603050405020304" pitchFamily="18" charset="0"/>
                <a:cs typeface="Times New Roman" panose="02020603050405020304" pitchFamily="18" charset="0"/>
              </a:rPr>
              <a:t>Pandemic</a:t>
            </a:r>
            <a:r>
              <a:rPr lang="fr-FR" dirty="0">
                <a:latin typeface="Times New Roman" panose="02020603050405020304" pitchFamily="18" charset="0"/>
                <a:cs typeface="Times New Roman" panose="02020603050405020304" pitchFamily="18" charset="0"/>
              </a:rPr>
              <a:t>. Journal of the Canadian Association for Curriculum </a:t>
            </a:r>
            <a:r>
              <a:rPr lang="fr-FR" dirty="0" err="1">
                <a:latin typeface="Times New Roman" panose="02020603050405020304" pitchFamily="18" charset="0"/>
                <a:cs typeface="Times New Roman" panose="02020603050405020304" pitchFamily="18" charset="0"/>
              </a:rPr>
              <a:t>Studies</a:t>
            </a:r>
            <a:r>
              <a:rPr lang="fr-FR" dirty="0">
                <a:latin typeface="Times New Roman" panose="02020603050405020304" pitchFamily="18" charset="0"/>
                <a:cs typeface="Times New Roman" panose="02020603050405020304" pitchFamily="18" charset="0"/>
              </a:rPr>
              <a:t>, 20(2-3), 85–102. </a:t>
            </a:r>
            <a:r>
              <a:rPr lang="fr-FR" dirty="0">
                <a:latin typeface="Times New Roman" panose="02020603050405020304" pitchFamily="18" charset="0"/>
                <a:cs typeface="Times New Roman" panose="02020603050405020304" pitchFamily="18" charset="0"/>
                <a:hlinkClick r:id="rId5"/>
              </a:rPr>
              <a:t>https://doi.org/10.25071/1916-4467.40831</a:t>
            </a:r>
            <a:endParaRPr lang="fr-FR" dirty="0">
              <a:latin typeface="Times New Roman" panose="02020603050405020304" pitchFamily="18" charset="0"/>
              <a:cs typeface="Times New Roman" panose="02020603050405020304" pitchFamily="18" charset="0"/>
            </a:endParaRPr>
          </a:p>
          <a:p>
            <a:pPr algn="just"/>
            <a:endParaRPr lang="fr-FR" dirty="0">
              <a:latin typeface="Times New Roman" panose="02020603050405020304" pitchFamily="18" charset="0"/>
              <a:cs typeface="Times New Roman" panose="02020603050405020304" pitchFamily="18" charset="0"/>
            </a:endParaRPr>
          </a:p>
          <a:p>
            <a:pPr algn="just"/>
            <a:r>
              <a:rPr lang="fr-FR" dirty="0">
                <a:latin typeface="Times New Roman" panose="02020603050405020304" pitchFamily="18" charset="0"/>
                <a:cs typeface="Times New Roman" panose="02020603050405020304" pitchFamily="18" charset="0"/>
              </a:rPr>
              <a:t>Toussaint, E., Florin, A., </a:t>
            </a:r>
            <a:r>
              <a:rPr lang="fr-FR" dirty="0" err="1">
                <a:latin typeface="Times New Roman" panose="02020603050405020304" pitchFamily="18" charset="0"/>
                <a:cs typeface="Times New Roman" panose="02020603050405020304" pitchFamily="18" charset="0"/>
              </a:rPr>
              <a:t>Galharret</a:t>
            </a:r>
            <a:r>
              <a:rPr lang="fr-FR" dirty="0">
                <a:latin typeface="Times New Roman" panose="02020603050405020304" pitchFamily="18" charset="0"/>
                <a:cs typeface="Times New Roman" panose="02020603050405020304" pitchFamily="18" charset="0"/>
              </a:rPr>
              <a:t>, J., Mercier, C. &amp; </a:t>
            </a:r>
            <a:r>
              <a:rPr lang="fr-FR" dirty="0" err="1">
                <a:latin typeface="Times New Roman" panose="02020603050405020304" pitchFamily="18" charset="0"/>
                <a:cs typeface="Times New Roman" panose="02020603050405020304" pitchFamily="18" charset="0"/>
              </a:rPr>
              <a:t>Zanna</a:t>
            </a:r>
            <a:r>
              <a:rPr lang="fr-FR" dirty="0">
                <a:latin typeface="Times New Roman" panose="02020603050405020304" pitchFamily="18" charset="0"/>
                <a:cs typeface="Times New Roman" panose="02020603050405020304" pitchFamily="18" charset="0"/>
              </a:rPr>
              <a:t>, O. (2022). Inquiétude suscitée par la Covid-19 et soutien perçu par les enfants et les adolescents durant la pandémie en France. Enfance, 4, 435-454. </a:t>
            </a:r>
            <a:r>
              <a:rPr lang="fr-FR" dirty="0">
                <a:latin typeface="Times New Roman" panose="02020603050405020304" pitchFamily="18" charset="0"/>
                <a:cs typeface="Times New Roman" panose="02020603050405020304" pitchFamily="18" charset="0"/>
                <a:hlinkClick r:id="rId6"/>
              </a:rPr>
              <a:t>https://doi.org/10.3917/enf2.224.0435</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3145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980DEC-CA72-F06A-E780-3523D64DF900}"/>
              </a:ext>
            </a:extLst>
          </p:cNvPr>
          <p:cNvSpPr>
            <a:spLocks noGrp="1"/>
          </p:cNvSpPr>
          <p:nvPr>
            <p:ph type="title"/>
          </p:nvPr>
        </p:nvSpPr>
        <p:spPr>
          <a:xfrm>
            <a:off x="1078633" y="665386"/>
            <a:ext cx="17928505" cy="2066590"/>
          </a:xfrm>
        </p:spPr>
        <p:txBody>
          <a:bodyPr>
            <a:normAutofit/>
          </a:bodyPr>
          <a:lstStyle/>
          <a:p>
            <a:r>
              <a:rPr lang="fr-FR" sz="5400" b="1" dirty="0">
                <a:latin typeface="Times New Roman" panose="02020603050405020304" pitchFamily="18" charset="0"/>
                <a:cs typeface="Times New Roman" panose="02020603050405020304" pitchFamily="18" charset="0"/>
              </a:rPr>
              <a:t>Participants : </a:t>
            </a:r>
            <a:r>
              <a:rPr lang="fr-FR" sz="4400" dirty="0">
                <a:latin typeface="Times New Roman" panose="02020603050405020304" pitchFamily="18" charset="0"/>
                <a:cs typeface="Times New Roman" panose="02020603050405020304" pitchFamily="18" charset="0"/>
              </a:rPr>
              <a:t>élèves de CE2 en avril 2025, en 2026 et en CM2 en 2027.</a:t>
            </a:r>
            <a:br>
              <a:rPr lang="fr-FR" sz="4400" dirty="0">
                <a:latin typeface="Times New Roman" panose="02020603050405020304" pitchFamily="18" charset="0"/>
                <a:cs typeface="Times New Roman" panose="02020603050405020304" pitchFamily="18" charset="0"/>
              </a:rPr>
            </a:br>
            <a:endParaRPr lang="fr-FR" sz="4400" dirty="0"/>
          </a:p>
        </p:txBody>
      </p:sp>
      <p:sp>
        <p:nvSpPr>
          <p:cNvPr id="4" name="Espace réservé du numéro de diapositive 3">
            <a:extLst>
              <a:ext uri="{FF2B5EF4-FFF2-40B4-BE49-F238E27FC236}">
                <a16:creationId xmlns:a16="http://schemas.microsoft.com/office/drawing/2014/main" id="{64D21E04-2436-7F32-D8C8-9B851D801D5B}"/>
              </a:ext>
            </a:extLst>
          </p:cNvPr>
          <p:cNvSpPr>
            <a:spLocks noGrp="1"/>
          </p:cNvSpPr>
          <p:nvPr>
            <p:ph type="sldNum" idx="10"/>
          </p:nvPr>
        </p:nvSpPr>
        <p:spPr/>
        <p:txBody>
          <a:bodyPr/>
          <a:lstStyle/>
          <a:p>
            <a:pPr>
              <a:defRPr/>
            </a:pPr>
            <a:fld id="{00F44F41-F546-4384-B9D2-7BAE4E4EDD16}" type="slidenum">
              <a:rPr lang="fr-FR" smtClean="0"/>
              <a:t>11</a:t>
            </a:fld>
            <a:endParaRPr lang="fr-FR"/>
          </a:p>
        </p:txBody>
      </p:sp>
      <p:sp>
        <p:nvSpPr>
          <p:cNvPr id="5" name="Espace réservé du contenu 3">
            <a:extLst>
              <a:ext uri="{FF2B5EF4-FFF2-40B4-BE49-F238E27FC236}">
                <a16:creationId xmlns:a16="http://schemas.microsoft.com/office/drawing/2014/main" id="{B4F4C5E6-E989-CB07-9284-DCEDDA7D70E2}"/>
              </a:ext>
            </a:extLst>
          </p:cNvPr>
          <p:cNvSpPr txBox="1">
            <a:spLocks/>
          </p:cNvSpPr>
          <p:nvPr/>
        </p:nvSpPr>
        <p:spPr bwMode="auto">
          <a:xfrm>
            <a:off x="1438673" y="1815379"/>
            <a:ext cx="7907608" cy="6144458"/>
          </a:xfrm>
          <a:prstGeom prst="rect">
            <a:avLst/>
          </a:prstGeom>
        </p:spPr>
        <p:txBody>
          <a:bodyPr vert="horz" lIns="91440" tIns="45720" rIns="91440" bIns="45720" rtlCol="0">
            <a:noAutofit/>
          </a:bodyPr>
          <a:lstStyle>
            <a:lvl1pPr marL="356387" indent="-356387" algn="l" defTabSz="1425550">
              <a:lnSpc>
                <a:spcPct val="90000"/>
              </a:lnSpc>
              <a:spcBef>
                <a:spcPts val="1559"/>
              </a:spcBef>
              <a:buFont typeface="Arial"/>
              <a:buChar char="•"/>
              <a:defRPr sz="3600" b="0" i="0">
                <a:solidFill>
                  <a:schemeClr val="tx1"/>
                </a:solidFill>
                <a:latin typeface="Source Sans Pro"/>
                <a:ea typeface="Source Sans Pro"/>
                <a:cs typeface="+mn-cs"/>
              </a:defRPr>
            </a:lvl1pPr>
            <a:lvl2pPr marL="1069162" indent="-356387" algn="l" defTabSz="1425550">
              <a:lnSpc>
                <a:spcPct val="90000"/>
              </a:lnSpc>
              <a:spcBef>
                <a:spcPts val="780"/>
              </a:spcBef>
              <a:buFont typeface="Courier New"/>
              <a:buChar char="o"/>
              <a:defRPr sz="3200">
                <a:solidFill>
                  <a:schemeClr val="tx1"/>
                </a:solidFill>
                <a:latin typeface="Source Sans Pro"/>
                <a:ea typeface="Source Sans Pro"/>
                <a:cs typeface="+mn-cs"/>
              </a:defRPr>
            </a:lvl2pPr>
            <a:lvl3pPr marL="1781937" indent="-356387" algn="l" defTabSz="1425550">
              <a:lnSpc>
                <a:spcPct val="90000"/>
              </a:lnSpc>
              <a:spcBef>
                <a:spcPts val="780"/>
              </a:spcBef>
              <a:buFont typeface="Police système Courant"/>
              <a:buChar char="–"/>
              <a:defRPr sz="2800">
                <a:solidFill>
                  <a:schemeClr val="tx1"/>
                </a:solidFill>
                <a:latin typeface="Source Sans Pro"/>
                <a:ea typeface="Source Sans Pro"/>
                <a:cs typeface="+mn-cs"/>
              </a:defRPr>
            </a:lvl3pPr>
            <a:lvl4pPr marL="2494712" indent="-356387" algn="l" defTabSz="1425550">
              <a:lnSpc>
                <a:spcPct val="90000"/>
              </a:lnSpc>
              <a:spcBef>
                <a:spcPts val="780"/>
              </a:spcBef>
              <a:buFont typeface="Police système Courant"/>
              <a:buChar char="»"/>
              <a:defRPr sz="2400">
                <a:solidFill>
                  <a:schemeClr val="tx1"/>
                </a:solidFill>
                <a:latin typeface="Source Sans Pro"/>
                <a:ea typeface="Source Sans Pro"/>
                <a:cs typeface="+mn-cs"/>
              </a:defRPr>
            </a:lvl4pPr>
            <a:lvl5pPr marL="3207487" indent="-356387" algn="l" defTabSz="1425550">
              <a:lnSpc>
                <a:spcPct val="90000"/>
              </a:lnSpc>
              <a:spcBef>
                <a:spcPts val="780"/>
              </a:spcBef>
              <a:buFont typeface="Arial"/>
              <a:buChar char="•"/>
              <a:defRPr sz="2800">
                <a:solidFill>
                  <a:schemeClr val="tx1"/>
                </a:solidFill>
                <a:latin typeface="+mn-lt"/>
                <a:ea typeface="+mn-ea"/>
                <a:cs typeface="+mn-cs"/>
              </a:defRPr>
            </a:lvl5pPr>
            <a:lvl6pPr marL="3920261" indent="-356387" algn="l" defTabSz="1425550">
              <a:lnSpc>
                <a:spcPct val="90000"/>
              </a:lnSpc>
              <a:spcBef>
                <a:spcPts val="780"/>
              </a:spcBef>
              <a:buFont typeface="Arial"/>
              <a:buChar char="•"/>
              <a:defRPr sz="2800">
                <a:solidFill>
                  <a:schemeClr val="tx1"/>
                </a:solidFill>
                <a:latin typeface="+mn-lt"/>
                <a:ea typeface="+mn-ea"/>
                <a:cs typeface="+mn-cs"/>
              </a:defRPr>
            </a:lvl6pPr>
            <a:lvl7pPr marL="4633036" indent="-356387" algn="l" defTabSz="1425550">
              <a:lnSpc>
                <a:spcPct val="90000"/>
              </a:lnSpc>
              <a:spcBef>
                <a:spcPts val="780"/>
              </a:spcBef>
              <a:buFont typeface="Arial"/>
              <a:buChar char="•"/>
              <a:defRPr sz="2800">
                <a:solidFill>
                  <a:schemeClr val="tx1"/>
                </a:solidFill>
                <a:latin typeface="+mn-lt"/>
                <a:ea typeface="+mn-ea"/>
                <a:cs typeface="+mn-cs"/>
              </a:defRPr>
            </a:lvl7pPr>
            <a:lvl8pPr marL="5345811" indent="-356387" algn="l" defTabSz="1425550">
              <a:lnSpc>
                <a:spcPct val="90000"/>
              </a:lnSpc>
              <a:spcBef>
                <a:spcPts val="780"/>
              </a:spcBef>
              <a:buFont typeface="Arial"/>
              <a:buChar char="•"/>
              <a:defRPr sz="2800">
                <a:solidFill>
                  <a:schemeClr val="tx1"/>
                </a:solidFill>
                <a:latin typeface="+mn-lt"/>
                <a:ea typeface="+mn-ea"/>
                <a:cs typeface="+mn-cs"/>
              </a:defRPr>
            </a:lvl8pPr>
            <a:lvl9pPr marL="6058586" indent="-356387" algn="l" defTabSz="1425550">
              <a:lnSpc>
                <a:spcPct val="90000"/>
              </a:lnSpc>
              <a:spcBef>
                <a:spcPts val="780"/>
              </a:spcBef>
              <a:buFont typeface="Arial"/>
              <a:buChar char="•"/>
              <a:defRPr sz="2800">
                <a:solidFill>
                  <a:schemeClr val="tx1"/>
                </a:solidFill>
                <a:latin typeface="+mn-lt"/>
                <a:ea typeface="+mn-ea"/>
                <a:cs typeface="+mn-cs"/>
              </a:defRPr>
            </a:lvl9pPr>
          </a:lstStyle>
          <a:p>
            <a:pPr marL="0" indent="0" algn="just">
              <a:buFont typeface="Arial"/>
              <a:buNone/>
            </a:pPr>
            <a:r>
              <a:rPr lang="fr-FR" sz="4000" dirty="0">
                <a:latin typeface="Times New Roman" panose="02020603050405020304" pitchFamily="18" charset="0"/>
                <a:cs typeface="Times New Roman" panose="02020603050405020304" pitchFamily="18" charset="0"/>
              </a:rPr>
              <a:t>Deux cohortes : </a:t>
            </a:r>
          </a:p>
          <a:p>
            <a:pPr marL="742950" indent="-742950" algn="just">
              <a:buFont typeface="+mj-lt"/>
              <a:buAutoNum type="arabicPeriod"/>
            </a:pPr>
            <a:r>
              <a:rPr lang="fr-FR" sz="4000" dirty="0">
                <a:latin typeface="Times New Roman" panose="02020603050405020304" pitchFamily="18" charset="0"/>
                <a:cs typeface="Times New Roman" panose="02020603050405020304" pitchFamily="18" charset="0"/>
              </a:rPr>
              <a:t>170 élèves ayant débuté leur scolarité en septembre 2019 et ayant vécu le confinement. Les élèves de cette cohorte seront suivis jusqu'en CM2 </a:t>
            </a:r>
          </a:p>
          <a:p>
            <a:pPr marL="742950" indent="-742950" algn="just">
              <a:buFont typeface="+mj-lt"/>
              <a:buAutoNum type="arabicPeriod"/>
            </a:pPr>
            <a:r>
              <a:rPr lang="fr-FR" sz="4000" dirty="0">
                <a:latin typeface="Times New Roman" panose="02020603050405020304" pitchFamily="18" charset="0"/>
                <a:cs typeface="Times New Roman" panose="02020603050405020304" pitchFamily="18" charset="0"/>
              </a:rPr>
              <a:t>une centaine d'élèves ayant débuté leur scolarité en septembre 2020 sans expérience de crise sanitaire </a:t>
            </a:r>
          </a:p>
        </p:txBody>
      </p:sp>
      <p:sp>
        <p:nvSpPr>
          <p:cNvPr id="6" name="Espace réservé du contenu 4">
            <a:extLst>
              <a:ext uri="{FF2B5EF4-FFF2-40B4-BE49-F238E27FC236}">
                <a16:creationId xmlns:a16="http://schemas.microsoft.com/office/drawing/2014/main" id="{47F03BD5-9C0B-05BE-EC54-CC92C3ECE8BA}"/>
              </a:ext>
            </a:extLst>
          </p:cNvPr>
          <p:cNvSpPr txBox="1">
            <a:spLocks/>
          </p:cNvSpPr>
          <p:nvPr/>
        </p:nvSpPr>
        <p:spPr>
          <a:xfrm>
            <a:off x="10076272" y="2731976"/>
            <a:ext cx="8352928" cy="4774170"/>
          </a:xfrm>
          <a:prstGeom prst="rect">
            <a:avLst/>
          </a:prstGeom>
          <a:solidFill>
            <a:schemeClr val="accent4"/>
          </a:solidFill>
        </p:spPr>
        <p:txBody>
          <a:bodyPr>
            <a:noAutofit/>
          </a:bodyPr>
          <a:lstStyle>
            <a:lvl1pPr marL="356387" indent="-356387" algn="l" defTabSz="1425550">
              <a:lnSpc>
                <a:spcPct val="90000"/>
              </a:lnSpc>
              <a:spcBef>
                <a:spcPts val="1559"/>
              </a:spcBef>
              <a:buFont typeface="Arial"/>
              <a:buChar char="•"/>
              <a:defRPr sz="3600" b="0" i="0">
                <a:solidFill>
                  <a:schemeClr val="tx1"/>
                </a:solidFill>
                <a:latin typeface="Source Sans Pro"/>
                <a:ea typeface="Source Sans Pro"/>
                <a:cs typeface="+mn-cs"/>
              </a:defRPr>
            </a:lvl1pPr>
            <a:lvl2pPr marL="1069162" indent="-356387" algn="l" defTabSz="1425550">
              <a:lnSpc>
                <a:spcPct val="90000"/>
              </a:lnSpc>
              <a:spcBef>
                <a:spcPts val="780"/>
              </a:spcBef>
              <a:buFont typeface="Courier New"/>
              <a:buChar char="o"/>
              <a:defRPr sz="3200">
                <a:solidFill>
                  <a:schemeClr val="tx1"/>
                </a:solidFill>
                <a:latin typeface="Source Sans Pro"/>
                <a:ea typeface="Source Sans Pro"/>
                <a:cs typeface="+mn-cs"/>
              </a:defRPr>
            </a:lvl2pPr>
            <a:lvl3pPr marL="1781937" indent="-356387" algn="l" defTabSz="1425550">
              <a:lnSpc>
                <a:spcPct val="90000"/>
              </a:lnSpc>
              <a:spcBef>
                <a:spcPts val="780"/>
              </a:spcBef>
              <a:buFont typeface="Police système Courant"/>
              <a:buChar char="–"/>
              <a:defRPr sz="2800">
                <a:solidFill>
                  <a:schemeClr val="tx1"/>
                </a:solidFill>
                <a:latin typeface="Source Sans Pro"/>
                <a:ea typeface="Source Sans Pro"/>
                <a:cs typeface="+mn-cs"/>
              </a:defRPr>
            </a:lvl3pPr>
            <a:lvl4pPr marL="2494712" indent="-356387" algn="l" defTabSz="1425550">
              <a:lnSpc>
                <a:spcPct val="90000"/>
              </a:lnSpc>
              <a:spcBef>
                <a:spcPts val="780"/>
              </a:spcBef>
              <a:buFont typeface="Police système Courant"/>
              <a:buChar char="»"/>
              <a:defRPr sz="2400">
                <a:solidFill>
                  <a:schemeClr val="tx1"/>
                </a:solidFill>
                <a:latin typeface="Source Sans Pro"/>
                <a:ea typeface="Source Sans Pro"/>
                <a:cs typeface="+mn-cs"/>
              </a:defRPr>
            </a:lvl4pPr>
            <a:lvl5pPr marL="3207487" indent="-356387" algn="l" defTabSz="1425550">
              <a:lnSpc>
                <a:spcPct val="90000"/>
              </a:lnSpc>
              <a:spcBef>
                <a:spcPts val="780"/>
              </a:spcBef>
              <a:buFont typeface="Arial"/>
              <a:buChar char="•"/>
              <a:defRPr sz="2800">
                <a:solidFill>
                  <a:schemeClr val="tx1"/>
                </a:solidFill>
                <a:latin typeface="+mn-lt"/>
                <a:ea typeface="+mn-ea"/>
                <a:cs typeface="+mn-cs"/>
              </a:defRPr>
            </a:lvl5pPr>
            <a:lvl6pPr marL="3920261" indent="-356387" algn="l" defTabSz="1425550">
              <a:lnSpc>
                <a:spcPct val="90000"/>
              </a:lnSpc>
              <a:spcBef>
                <a:spcPts val="780"/>
              </a:spcBef>
              <a:buFont typeface="Arial"/>
              <a:buChar char="•"/>
              <a:defRPr sz="2800">
                <a:solidFill>
                  <a:schemeClr val="tx1"/>
                </a:solidFill>
                <a:latin typeface="+mn-lt"/>
                <a:ea typeface="+mn-ea"/>
                <a:cs typeface="+mn-cs"/>
              </a:defRPr>
            </a:lvl6pPr>
            <a:lvl7pPr marL="4633036" indent="-356387" algn="l" defTabSz="1425550">
              <a:lnSpc>
                <a:spcPct val="90000"/>
              </a:lnSpc>
              <a:spcBef>
                <a:spcPts val="780"/>
              </a:spcBef>
              <a:buFont typeface="Arial"/>
              <a:buChar char="•"/>
              <a:defRPr sz="2800">
                <a:solidFill>
                  <a:schemeClr val="tx1"/>
                </a:solidFill>
                <a:latin typeface="+mn-lt"/>
                <a:ea typeface="+mn-ea"/>
                <a:cs typeface="+mn-cs"/>
              </a:defRPr>
            </a:lvl7pPr>
            <a:lvl8pPr marL="5345811" indent="-356387" algn="l" defTabSz="1425550">
              <a:lnSpc>
                <a:spcPct val="90000"/>
              </a:lnSpc>
              <a:spcBef>
                <a:spcPts val="780"/>
              </a:spcBef>
              <a:buFont typeface="Arial"/>
              <a:buChar char="•"/>
              <a:defRPr sz="2800">
                <a:solidFill>
                  <a:schemeClr val="tx1"/>
                </a:solidFill>
                <a:latin typeface="+mn-lt"/>
                <a:ea typeface="+mn-ea"/>
                <a:cs typeface="+mn-cs"/>
              </a:defRPr>
            </a:lvl8pPr>
            <a:lvl9pPr marL="6058586" indent="-356387" algn="l" defTabSz="1425550">
              <a:lnSpc>
                <a:spcPct val="90000"/>
              </a:lnSpc>
              <a:spcBef>
                <a:spcPts val="780"/>
              </a:spcBef>
              <a:buFont typeface="Arial"/>
              <a:buChar char="•"/>
              <a:defRPr sz="2800">
                <a:solidFill>
                  <a:schemeClr val="tx1"/>
                </a:solidFill>
                <a:latin typeface="+mn-lt"/>
                <a:ea typeface="+mn-ea"/>
                <a:cs typeface="+mn-cs"/>
              </a:defRPr>
            </a:lvl9pPr>
          </a:lstStyle>
          <a:p>
            <a:pPr marL="0" indent="0" algn="just">
              <a:buFont typeface="Arial"/>
              <a:buNone/>
            </a:pPr>
            <a:r>
              <a:rPr lang="fr-FR" sz="4000" dirty="0">
                <a:latin typeface="Times New Roman" panose="02020603050405020304" pitchFamily="18" charset="0"/>
                <a:cs typeface="Times New Roman" panose="02020603050405020304" pitchFamily="18" charset="0"/>
              </a:rPr>
              <a:t>3 écoles (établissements privés sous contrat du centre-ville de Nantes) : </a:t>
            </a:r>
          </a:p>
          <a:p>
            <a:pPr algn="just"/>
            <a:r>
              <a:rPr lang="fr-FR" sz="4000" dirty="0">
                <a:latin typeface="Times New Roman" panose="02020603050405020304" pitchFamily="18" charset="0"/>
                <a:cs typeface="Times New Roman" panose="02020603050405020304" pitchFamily="18" charset="0"/>
              </a:rPr>
              <a:t>École La </a:t>
            </a:r>
            <a:r>
              <a:rPr lang="fr-FR" sz="4000" dirty="0" err="1">
                <a:latin typeface="Times New Roman" panose="02020603050405020304" pitchFamily="18" charset="0"/>
                <a:cs typeface="Times New Roman" panose="02020603050405020304" pitchFamily="18" charset="0"/>
              </a:rPr>
              <a:t>Perverie</a:t>
            </a:r>
            <a:r>
              <a:rPr lang="fr-FR" sz="4000" dirty="0">
                <a:latin typeface="Times New Roman" panose="02020603050405020304" pitchFamily="18" charset="0"/>
                <a:cs typeface="Times New Roman" panose="02020603050405020304" pitchFamily="18" charset="0"/>
              </a:rPr>
              <a:t> </a:t>
            </a:r>
          </a:p>
          <a:p>
            <a:pPr algn="just"/>
            <a:r>
              <a:rPr lang="fr-FR" sz="4000" dirty="0">
                <a:latin typeface="Times New Roman" panose="02020603050405020304" pitchFamily="18" charset="0"/>
                <a:cs typeface="Times New Roman" panose="02020603050405020304" pitchFamily="18" charset="0"/>
              </a:rPr>
              <a:t>École Saint Jean XXII </a:t>
            </a:r>
          </a:p>
          <a:p>
            <a:pPr algn="just"/>
            <a:r>
              <a:rPr lang="fr-FR" sz="4000" dirty="0">
                <a:latin typeface="Times New Roman" panose="02020603050405020304" pitchFamily="18" charset="0"/>
                <a:cs typeface="Times New Roman" panose="02020603050405020304" pitchFamily="18" charset="0"/>
              </a:rPr>
              <a:t>École Saint Nicolas</a:t>
            </a:r>
          </a:p>
          <a:p>
            <a:pPr algn="just"/>
            <a:r>
              <a:rPr lang="fr-FR" sz="4000" dirty="0">
                <a:latin typeface="Times New Roman" panose="02020603050405020304" pitchFamily="18" charset="0"/>
                <a:cs typeface="Times New Roman" panose="02020603050405020304" pitchFamily="18" charset="0"/>
              </a:rPr>
              <a:t>Écoles du Mans </a:t>
            </a:r>
          </a:p>
          <a:p>
            <a:pPr algn="just"/>
            <a:endParaRPr lang="fr-F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8114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99EA2023-AE64-41E4-8CF5-B49E37C28EEB}"/>
              </a:ext>
            </a:extLst>
          </p:cNvPr>
          <p:cNvSpPr>
            <a:spLocks noGrp="1"/>
          </p:cNvSpPr>
          <p:nvPr>
            <p:ph type="sldNum" idx="10"/>
          </p:nvPr>
        </p:nvSpPr>
        <p:spPr/>
        <p:txBody>
          <a:bodyPr/>
          <a:lstStyle/>
          <a:p>
            <a:pPr>
              <a:defRPr/>
            </a:pPr>
            <a:fld id="{00F44F41-F546-4384-B9D2-7BAE4E4EDD16}" type="slidenum">
              <a:rPr lang="fr-FR" smtClean="0"/>
              <a:t>12</a:t>
            </a:fld>
            <a:endParaRPr lang="fr-FR"/>
          </a:p>
        </p:txBody>
      </p:sp>
      <p:sp>
        <p:nvSpPr>
          <p:cNvPr id="5" name="Titre 1">
            <a:extLst>
              <a:ext uri="{FF2B5EF4-FFF2-40B4-BE49-F238E27FC236}">
                <a16:creationId xmlns:a16="http://schemas.microsoft.com/office/drawing/2014/main" id="{A5553365-2BEF-1346-0B0C-C0EF28970A23}"/>
              </a:ext>
            </a:extLst>
          </p:cNvPr>
          <p:cNvSpPr>
            <a:spLocks noGrp="1"/>
          </p:cNvSpPr>
          <p:nvPr>
            <p:ph type="title"/>
          </p:nvPr>
        </p:nvSpPr>
        <p:spPr>
          <a:xfrm>
            <a:off x="1438673" y="1817514"/>
            <a:ext cx="9599885" cy="197768"/>
          </a:xfrm>
        </p:spPr>
        <p:txBody>
          <a:bodyPr>
            <a:noAutofit/>
          </a:bodyPr>
          <a:lstStyle/>
          <a:p>
            <a:r>
              <a:rPr lang="fr-FR" sz="6000" b="1" dirty="0">
                <a:latin typeface="Times New Roman" panose="02020603050405020304" pitchFamily="18" charset="0"/>
                <a:cs typeface="Times New Roman" panose="02020603050405020304" pitchFamily="18" charset="0"/>
              </a:rPr>
              <a:t>Procédure</a:t>
            </a:r>
          </a:p>
        </p:txBody>
      </p:sp>
      <p:graphicFrame>
        <p:nvGraphicFramePr>
          <p:cNvPr id="6" name="Tableau 5">
            <a:extLst>
              <a:ext uri="{FF2B5EF4-FFF2-40B4-BE49-F238E27FC236}">
                <a16:creationId xmlns:a16="http://schemas.microsoft.com/office/drawing/2014/main" id="{A654782F-41F8-BEA7-B5BC-D8E1292CDA83}"/>
              </a:ext>
            </a:extLst>
          </p:cNvPr>
          <p:cNvGraphicFramePr>
            <a:graphicFrameLocks noGrp="1"/>
          </p:cNvGraphicFramePr>
          <p:nvPr>
            <p:extLst>
              <p:ext uri="{D42A27DB-BD31-4B8C-83A1-F6EECF244321}">
                <p14:modId xmlns:p14="http://schemas.microsoft.com/office/powerpoint/2010/main" val="656229746"/>
              </p:ext>
            </p:extLst>
          </p:nvPr>
        </p:nvGraphicFramePr>
        <p:xfrm>
          <a:off x="1438673" y="2854393"/>
          <a:ext cx="16129792" cy="4983025"/>
        </p:xfrm>
        <a:graphic>
          <a:graphicData uri="http://schemas.openxmlformats.org/drawingml/2006/table">
            <a:tbl>
              <a:tblPr firstRow="1" firstCol="1" bandRow="1">
                <a:tableStyleId>{5C22544A-7EE6-4342-B048-85BDC9FD1C3A}</a:tableStyleId>
              </a:tblPr>
              <a:tblGrid>
                <a:gridCol w="4176464">
                  <a:extLst>
                    <a:ext uri="{9D8B030D-6E8A-4147-A177-3AD203B41FA5}">
                      <a16:colId xmlns:a16="http://schemas.microsoft.com/office/drawing/2014/main" val="870162768"/>
                    </a:ext>
                  </a:extLst>
                </a:gridCol>
                <a:gridCol w="2341208">
                  <a:extLst>
                    <a:ext uri="{9D8B030D-6E8A-4147-A177-3AD203B41FA5}">
                      <a16:colId xmlns:a16="http://schemas.microsoft.com/office/drawing/2014/main" val="4069996067"/>
                    </a:ext>
                  </a:extLst>
                </a:gridCol>
                <a:gridCol w="1063716">
                  <a:extLst>
                    <a:ext uri="{9D8B030D-6E8A-4147-A177-3AD203B41FA5}">
                      <a16:colId xmlns:a16="http://schemas.microsoft.com/office/drawing/2014/main" val="2086111028"/>
                    </a:ext>
                  </a:extLst>
                </a:gridCol>
                <a:gridCol w="986353">
                  <a:extLst>
                    <a:ext uri="{9D8B030D-6E8A-4147-A177-3AD203B41FA5}">
                      <a16:colId xmlns:a16="http://schemas.microsoft.com/office/drawing/2014/main" val="3055044576"/>
                    </a:ext>
                  </a:extLst>
                </a:gridCol>
                <a:gridCol w="1044376">
                  <a:extLst>
                    <a:ext uri="{9D8B030D-6E8A-4147-A177-3AD203B41FA5}">
                      <a16:colId xmlns:a16="http://schemas.microsoft.com/office/drawing/2014/main" val="3949137561"/>
                    </a:ext>
                  </a:extLst>
                </a:gridCol>
                <a:gridCol w="989539">
                  <a:extLst>
                    <a:ext uri="{9D8B030D-6E8A-4147-A177-3AD203B41FA5}">
                      <a16:colId xmlns:a16="http://schemas.microsoft.com/office/drawing/2014/main" val="3445038961"/>
                    </a:ext>
                  </a:extLst>
                </a:gridCol>
                <a:gridCol w="1836650">
                  <a:extLst>
                    <a:ext uri="{9D8B030D-6E8A-4147-A177-3AD203B41FA5}">
                      <a16:colId xmlns:a16="http://schemas.microsoft.com/office/drawing/2014/main" val="3346546587"/>
                    </a:ext>
                  </a:extLst>
                </a:gridCol>
                <a:gridCol w="1800281">
                  <a:extLst>
                    <a:ext uri="{9D8B030D-6E8A-4147-A177-3AD203B41FA5}">
                      <a16:colId xmlns:a16="http://schemas.microsoft.com/office/drawing/2014/main" val="827675982"/>
                    </a:ext>
                  </a:extLst>
                </a:gridCol>
                <a:gridCol w="1891205">
                  <a:extLst>
                    <a:ext uri="{9D8B030D-6E8A-4147-A177-3AD203B41FA5}">
                      <a16:colId xmlns:a16="http://schemas.microsoft.com/office/drawing/2014/main" val="4073697168"/>
                    </a:ext>
                  </a:extLst>
                </a:gridCol>
              </a:tblGrid>
              <a:tr h="1187543">
                <a:tc>
                  <a:txBody>
                    <a:bodyPr/>
                    <a:lstStyle/>
                    <a:p>
                      <a:pPr algn="ctr">
                        <a:lnSpc>
                          <a:spcPct val="150000"/>
                        </a:lnSpc>
                      </a:pPr>
                      <a:r>
                        <a:rPr lang="fr-FR" sz="2800" kern="100" dirty="0">
                          <a:solidFill>
                            <a:schemeClr val="tx1"/>
                          </a:solidFill>
                          <a:effectLst/>
                          <a:latin typeface="Times New Roman" panose="02020603050405020304" pitchFamily="18" charset="0"/>
                          <a:cs typeface="Times New Roman" panose="02020603050405020304" pitchFamily="18" charset="0"/>
                        </a:rPr>
                        <a:t>Année de scolarisation</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solidFill>
                  </a:tcPr>
                </a:tc>
                <a:tc>
                  <a:txBody>
                    <a:bodyPr/>
                    <a:lstStyle/>
                    <a:p>
                      <a:pPr algn="ctr">
                        <a:lnSpc>
                          <a:spcPct val="150000"/>
                        </a:lnSpc>
                      </a:pPr>
                      <a:r>
                        <a:rPr lang="fr-FR" sz="2800" kern="100" dirty="0">
                          <a:solidFill>
                            <a:schemeClr val="tx1"/>
                          </a:solidFill>
                          <a:effectLst/>
                          <a:latin typeface="Times New Roman" panose="02020603050405020304" pitchFamily="18" charset="0"/>
                          <a:cs typeface="Times New Roman" panose="02020603050405020304" pitchFamily="18" charset="0"/>
                        </a:rPr>
                        <a:t>confinement 2019-2020</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solidFill>
                  </a:tcPr>
                </a:tc>
                <a:tc>
                  <a:txBody>
                    <a:bodyPr/>
                    <a:lstStyle/>
                    <a:p>
                      <a:pPr algn="ctr">
                        <a:lnSpc>
                          <a:spcPct val="150000"/>
                        </a:lnSpc>
                      </a:pPr>
                      <a:r>
                        <a:rPr lang="fr-FR" sz="2800" kern="100" dirty="0">
                          <a:solidFill>
                            <a:schemeClr val="tx1"/>
                          </a:solidFill>
                          <a:effectLst/>
                          <a:latin typeface="Times New Roman" panose="02020603050405020304" pitchFamily="18" charset="0"/>
                          <a:cs typeface="Times New Roman" panose="02020603050405020304" pitchFamily="18" charset="0"/>
                        </a:rPr>
                        <a:t>2020-2021</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solidFill>
                  </a:tcPr>
                </a:tc>
                <a:tc>
                  <a:txBody>
                    <a:bodyPr/>
                    <a:lstStyle/>
                    <a:p>
                      <a:pPr algn="ctr">
                        <a:lnSpc>
                          <a:spcPct val="150000"/>
                        </a:lnSpc>
                      </a:pPr>
                      <a:r>
                        <a:rPr lang="fr-FR" sz="2800" kern="100">
                          <a:solidFill>
                            <a:schemeClr val="tx1"/>
                          </a:solidFill>
                          <a:effectLst/>
                          <a:latin typeface="Times New Roman" panose="02020603050405020304" pitchFamily="18" charset="0"/>
                          <a:cs typeface="Times New Roman" panose="02020603050405020304" pitchFamily="18" charset="0"/>
                        </a:rPr>
                        <a:t>2021-2022</a:t>
                      </a:r>
                      <a:endParaRPr lang="fr-FR" sz="2800" kern="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solidFill>
                  </a:tcPr>
                </a:tc>
                <a:tc>
                  <a:txBody>
                    <a:bodyPr/>
                    <a:lstStyle/>
                    <a:p>
                      <a:pPr algn="ctr">
                        <a:lnSpc>
                          <a:spcPct val="150000"/>
                        </a:lnSpc>
                      </a:pPr>
                      <a:r>
                        <a:rPr lang="fr-FR" sz="2800" kern="100">
                          <a:solidFill>
                            <a:schemeClr val="tx1"/>
                          </a:solidFill>
                          <a:effectLst/>
                          <a:latin typeface="Times New Roman" panose="02020603050405020304" pitchFamily="18" charset="0"/>
                          <a:cs typeface="Times New Roman" panose="02020603050405020304" pitchFamily="18" charset="0"/>
                        </a:rPr>
                        <a:t>2022-2023</a:t>
                      </a:r>
                      <a:endParaRPr lang="fr-FR" sz="2800" kern="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solidFill>
                  </a:tcPr>
                </a:tc>
                <a:tc>
                  <a:txBody>
                    <a:bodyPr/>
                    <a:lstStyle/>
                    <a:p>
                      <a:pPr algn="ctr">
                        <a:lnSpc>
                          <a:spcPct val="150000"/>
                        </a:lnSpc>
                      </a:pPr>
                      <a:r>
                        <a:rPr lang="fr-FR" sz="2800" kern="100" dirty="0">
                          <a:solidFill>
                            <a:schemeClr val="tx1"/>
                          </a:solidFill>
                          <a:effectLst/>
                          <a:latin typeface="Times New Roman" panose="02020603050405020304" pitchFamily="18" charset="0"/>
                          <a:cs typeface="Times New Roman" panose="02020603050405020304" pitchFamily="18" charset="0"/>
                        </a:rPr>
                        <a:t>2023-</a:t>
                      </a:r>
                    </a:p>
                    <a:p>
                      <a:pPr algn="ctr">
                        <a:lnSpc>
                          <a:spcPct val="150000"/>
                        </a:lnSpc>
                      </a:pPr>
                      <a:r>
                        <a:rPr lang="fr-FR" sz="2800" kern="100" dirty="0">
                          <a:solidFill>
                            <a:schemeClr val="tx1"/>
                          </a:solidFill>
                          <a:effectLst/>
                          <a:latin typeface="Times New Roman" panose="02020603050405020304" pitchFamily="18" charset="0"/>
                          <a:cs typeface="Times New Roman" panose="02020603050405020304" pitchFamily="18" charset="0"/>
                        </a:rPr>
                        <a:t>2024</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solidFill>
                  </a:tcPr>
                </a:tc>
                <a:tc>
                  <a:txBody>
                    <a:bodyPr/>
                    <a:lstStyle/>
                    <a:p>
                      <a:pPr algn="ctr"/>
                      <a:endParaRPr lang="fr-FR" sz="2800" kern="100" dirty="0">
                        <a:solidFill>
                          <a:schemeClr val="tx1"/>
                        </a:solidFill>
                        <a:effectLst/>
                        <a:latin typeface="Times New Roman" panose="02020603050405020304" pitchFamily="18" charset="0"/>
                        <a:cs typeface="Times New Roman" panose="02020603050405020304" pitchFamily="18" charset="0"/>
                      </a:endParaRPr>
                    </a:p>
                    <a:p>
                      <a:pPr algn="ctr"/>
                      <a:r>
                        <a:rPr lang="fr-FR" sz="2800" kern="100" dirty="0">
                          <a:solidFill>
                            <a:schemeClr val="tx1"/>
                          </a:solidFill>
                          <a:effectLst/>
                          <a:latin typeface="Times New Roman" panose="02020603050405020304" pitchFamily="18" charset="0"/>
                          <a:cs typeface="Times New Roman" panose="02020603050405020304" pitchFamily="18" charset="0"/>
                        </a:rPr>
                        <a:t>2024-</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2025</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solidFill>
                  </a:tcPr>
                </a:tc>
                <a:tc>
                  <a:txBody>
                    <a:bodyPr/>
                    <a:lstStyle/>
                    <a:p>
                      <a:pPr algn="ctr"/>
                      <a:endParaRPr lang="fr-FR" sz="2800" kern="100" dirty="0">
                        <a:solidFill>
                          <a:schemeClr val="tx1"/>
                        </a:solidFill>
                        <a:effectLst/>
                        <a:latin typeface="Times New Roman" panose="02020603050405020304" pitchFamily="18" charset="0"/>
                        <a:cs typeface="Times New Roman" panose="02020603050405020304" pitchFamily="18" charset="0"/>
                      </a:endParaRPr>
                    </a:p>
                    <a:p>
                      <a:pPr algn="ctr"/>
                      <a:r>
                        <a:rPr lang="fr-FR" sz="2800" kern="100" dirty="0">
                          <a:solidFill>
                            <a:schemeClr val="tx1"/>
                          </a:solidFill>
                          <a:effectLst/>
                          <a:latin typeface="Times New Roman" panose="02020603050405020304" pitchFamily="18" charset="0"/>
                          <a:cs typeface="Times New Roman" panose="02020603050405020304" pitchFamily="18" charset="0"/>
                        </a:rPr>
                        <a:t>2025-</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2026</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solidFill>
                  </a:tcPr>
                </a:tc>
                <a:tc>
                  <a:txBody>
                    <a:bodyPr/>
                    <a:lstStyle/>
                    <a:p>
                      <a:pPr algn="ctr"/>
                      <a:endParaRPr lang="fr-FR" sz="2800" kern="100" dirty="0">
                        <a:solidFill>
                          <a:schemeClr val="tx1"/>
                        </a:solidFill>
                        <a:effectLst/>
                        <a:latin typeface="Times New Roman" panose="02020603050405020304" pitchFamily="18" charset="0"/>
                        <a:cs typeface="Times New Roman" panose="02020603050405020304" pitchFamily="18" charset="0"/>
                      </a:endParaRPr>
                    </a:p>
                    <a:p>
                      <a:pPr algn="ctr"/>
                      <a:r>
                        <a:rPr lang="fr-FR" sz="2800" kern="100" dirty="0">
                          <a:solidFill>
                            <a:schemeClr val="tx1"/>
                          </a:solidFill>
                          <a:effectLst/>
                          <a:latin typeface="Times New Roman" panose="02020603050405020304" pitchFamily="18" charset="0"/>
                          <a:cs typeface="Times New Roman" panose="02020603050405020304" pitchFamily="18" charset="0"/>
                        </a:rPr>
                        <a:t>2026-</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2027</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solidFill>
                  </a:tcPr>
                </a:tc>
                <a:extLst>
                  <a:ext uri="{0D108BD9-81ED-4DB2-BD59-A6C34878D82A}">
                    <a16:rowId xmlns:a16="http://schemas.microsoft.com/office/drawing/2014/main" val="643648624"/>
                  </a:ext>
                </a:extLst>
              </a:tr>
              <a:tr h="1995985">
                <a:tc>
                  <a:txBody>
                    <a:bodyPr/>
                    <a:lstStyle/>
                    <a:p>
                      <a:r>
                        <a:rPr lang="fr-FR" sz="2800" kern="100" dirty="0">
                          <a:solidFill>
                            <a:schemeClr val="tx1"/>
                          </a:solidFill>
                          <a:effectLst/>
                          <a:latin typeface="Times New Roman" panose="02020603050405020304" pitchFamily="18" charset="0"/>
                          <a:cs typeface="Times New Roman" panose="02020603050405020304" pitchFamily="18" charset="0"/>
                        </a:rPr>
                        <a:t>Cohorte 1 </a:t>
                      </a:r>
                    </a:p>
                    <a:p>
                      <a:r>
                        <a:rPr lang="fr-FR" sz="2800" kern="100" dirty="0">
                          <a:solidFill>
                            <a:schemeClr val="tx1"/>
                          </a:solidFill>
                          <a:effectLst/>
                          <a:latin typeface="Times New Roman" panose="02020603050405020304" pitchFamily="18" charset="0"/>
                          <a:cs typeface="Times New Roman" panose="02020603050405020304" pitchFamily="18" charset="0"/>
                        </a:rPr>
                        <a:t>(avec partie de la PS en confinement)</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solidFill>
                  </a:tcPr>
                </a:tc>
                <a:tc>
                  <a:txBody>
                    <a:bodyPr/>
                    <a:lstStyle/>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PS</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MS</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GS</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CP</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CE1</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b="1" kern="100" dirty="0">
                          <a:solidFill>
                            <a:schemeClr val="tx1"/>
                          </a:solidFill>
                          <a:effectLst/>
                          <a:latin typeface="Times New Roman" panose="02020603050405020304" pitchFamily="18" charset="0"/>
                          <a:cs typeface="Times New Roman" panose="02020603050405020304" pitchFamily="18" charset="0"/>
                        </a:rPr>
                        <a:t>CE2</a:t>
                      </a:r>
                    </a:p>
                    <a:p>
                      <a:pPr algn="ctr"/>
                      <a:r>
                        <a:rPr lang="fr-FR" sz="2800" b="1" kern="100" dirty="0">
                          <a:solidFill>
                            <a:schemeClr val="tx1"/>
                          </a:solidFill>
                          <a:effectLst/>
                          <a:latin typeface="Times New Roman" panose="02020603050405020304" pitchFamily="18" charset="0"/>
                          <a:cs typeface="Times New Roman" panose="02020603050405020304" pitchFamily="18" charset="0"/>
                        </a:rPr>
                        <a:t>Évaluation </a:t>
                      </a:r>
                    </a:p>
                    <a:p>
                      <a:pPr algn="ctr"/>
                      <a:r>
                        <a:rPr lang="fr-FR" sz="2800" b="1" kern="100" dirty="0">
                          <a:solidFill>
                            <a:schemeClr val="tx1"/>
                          </a:solidFill>
                          <a:effectLst/>
                          <a:latin typeface="Times New Roman" panose="02020603050405020304" pitchFamily="18" charset="0"/>
                          <a:cs typeface="Times New Roman" panose="02020603050405020304" pitchFamily="18" charset="0"/>
                        </a:rPr>
                        <a:t>avril</a:t>
                      </a:r>
                    </a:p>
                  </a:txBody>
                  <a:tcPr marL="68580" marR="68580" marT="0" marB="0">
                    <a:solidFill>
                      <a:schemeClr val="accent4">
                        <a:lumMod val="40000"/>
                        <a:lumOff val="60000"/>
                      </a:schemeClr>
                    </a:solidFill>
                  </a:tcPr>
                </a:tc>
                <a:tc>
                  <a:txBody>
                    <a:bodyPr/>
                    <a:lstStyle/>
                    <a:p>
                      <a:pPr algn="ctr"/>
                      <a:endParaRPr lang="fr-FR" sz="2800" kern="100" dirty="0">
                        <a:solidFill>
                          <a:schemeClr val="tx1"/>
                        </a:solidFill>
                        <a:effectLst/>
                        <a:latin typeface="Times New Roman" panose="02020603050405020304" pitchFamily="18" charset="0"/>
                        <a:cs typeface="Times New Roman" panose="02020603050405020304" pitchFamily="18" charset="0"/>
                      </a:endParaRPr>
                    </a:p>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CM1</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b="1" kern="100" dirty="0">
                          <a:solidFill>
                            <a:schemeClr val="tx1"/>
                          </a:solidFill>
                          <a:effectLst/>
                          <a:latin typeface="Times New Roman" panose="02020603050405020304" pitchFamily="18" charset="0"/>
                          <a:cs typeface="Times New Roman" panose="02020603050405020304" pitchFamily="18" charset="0"/>
                        </a:rPr>
                        <a:t>CM2</a:t>
                      </a:r>
                    </a:p>
                    <a:p>
                      <a:pPr algn="ctr"/>
                      <a:r>
                        <a:rPr lang="fr-FR" sz="2800" b="1" kern="100" dirty="0">
                          <a:solidFill>
                            <a:schemeClr val="tx1"/>
                          </a:solidFill>
                          <a:effectLst/>
                          <a:latin typeface="Times New Roman" panose="02020603050405020304" pitchFamily="18" charset="0"/>
                          <a:cs typeface="Times New Roman" panose="02020603050405020304" pitchFamily="18" charset="0"/>
                        </a:rPr>
                        <a:t>Évaluation avril</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extLst>
                  <a:ext uri="{0D108BD9-81ED-4DB2-BD59-A6C34878D82A}">
                    <a16:rowId xmlns:a16="http://schemas.microsoft.com/office/drawing/2014/main" val="659266925"/>
                  </a:ext>
                </a:extLst>
              </a:tr>
              <a:tr h="1496992">
                <a:tc>
                  <a:txBody>
                    <a:bodyPr/>
                    <a:lstStyle/>
                    <a:p>
                      <a:r>
                        <a:rPr lang="fr-FR" sz="2800" kern="100" dirty="0">
                          <a:solidFill>
                            <a:schemeClr val="tx1"/>
                          </a:solidFill>
                          <a:effectLst/>
                          <a:latin typeface="Times New Roman" panose="02020603050405020304" pitchFamily="18" charset="0"/>
                          <a:cs typeface="Times New Roman" panose="02020603050405020304" pitchFamily="18" charset="0"/>
                        </a:rPr>
                        <a:t>Cohorte 2 </a:t>
                      </a:r>
                    </a:p>
                    <a:p>
                      <a:r>
                        <a:rPr lang="fr-FR" sz="2800" kern="100" dirty="0">
                          <a:solidFill>
                            <a:schemeClr val="tx1"/>
                          </a:solidFill>
                          <a:effectLst/>
                          <a:latin typeface="Times New Roman" panose="02020603050405020304" pitchFamily="18" charset="0"/>
                          <a:cs typeface="Times New Roman" panose="02020603050405020304" pitchFamily="18" charset="0"/>
                        </a:rPr>
                        <a:t>(sans partie de la PS en confinement)</a:t>
                      </a:r>
                    </a:p>
                    <a:p>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solidFill>
                  </a:tcPr>
                </a:tc>
                <a:tc>
                  <a:txBody>
                    <a:bodyPr/>
                    <a:lstStyle/>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PS</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MS</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GS</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kern="100" dirty="0">
                          <a:solidFill>
                            <a:schemeClr val="tx1"/>
                          </a:solidFill>
                          <a:effectLst/>
                          <a:latin typeface="Times New Roman" panose="02020603050405020304" pitchFamily="18" charset="0"/>
                          <a:cs typeface="Times New Roman" panose="02020603050405020304" pitchFamily="18" charset="0"/>
                        </a:rPr>
                        <a:t> </a:t>
                      </a:r>
                    </a:p>
                    <a:p>
                      <a:pPr algn="ctr"/>
                      <a:r>
                        <a:rPr lang="fr-FR" sz="2800" kern="100" dirty="0">
                          <a:solidFill>
                            <a:schemeClr val="tx1"/>
                          </a:solidFill>
                          <a:effectLst/>
                          <a:latin typeface="Times New Roman" panose="02020603050405020304" pitchFamily="18" charset="0"/>
                          <a:cs typeface="Times New Roman" panose="02020603050405020304" pitchFamily="18" charset="0"/>
                        </a:rPr>
                        <a:t>CP</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kern="100" dirty="0">
                          <a:solidFill>
                            <a:schemeClr val="tx1"/>
                          </a:solidFill>
                          <a:effectLst/>
                          <a:latin typeface="Times New Roman" panose="02020603050405020304" pitchFamily="18" charset="0"/>
                          <a:cs typeface="Times New Roman" panose="02020603050405020304" pitchFamily="18" charset="0"/>
                        </a:rPr>
                        <a:t>CE1</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r>
                        <a:rPr lang="fr-FR" sz="2800" b="1" kern="100" dirty="0">
                          <a:solidFill>
                            <a:schemeClr val="tx1"/>
                          </a:solidFill>
                          <a:effectLst/>
                          <a:latin typeface="Times New Roman" panose="02020603050405020304" pitchFamily="18" charset="0"/>
                          <a:cs typeface="Times New Roman" panose="02020603050405020304" pitchFamily="18" charset="0"/>
                        </a:rPr>
                        <a:t>CE2</a:t>
                      </a:r>
                    </a:p>
                    <a:p>
                      <a:pPr algn="ctr"/>
                      <a:r>
                        <a:rPr lang="fr-FR" sz="2800" b="1" kern="100" dirty="0">
                          <a:solidFill>
                            <a:schemeClr val="tx1"/>
                          </a:solidFill>
                          <a:effectLst/>
                          <a:latin typeface="Times New Roman" panose="02020603050405020304" pitchFamily="18" charset="0"/>
                          <a:cs typeface="Times New Roman" panose="02020603050405020304" pitchFamily="18" charset="0"/>
                        </a:rPr>
                        <a:t>Évaluation avril</a:t>
                      </a:r>
                    </a:p>
                  </a:txBody>
                  <a:tcPr marL="68580" marR="68580" marT="0" marB="0">
                    <a:solidFill>
                      <a:schemeClr val="accent4">
                        <a:lumMod val="40000"/>
                        <a:lumOff val="60000"/>
                      </a:schemeClr>
                    </a:solidFill>
                  </a:tcPr>
                </a:tc>
                <a:tc>
                  <a:txBody>
                    <a:bodyPr/>
                    <a:lstStyle/>
                    <a:p>
                      <a:pPr algn="ctr">
                        <a:lnSpc>
                          <a:spcPct val="150000"/>
                        </a:lnSpc>
                      </a:pPr>
                      <a:r>
                        <a:rPr lang="fr-FR" sz="2800" kern="100" dirty="0">
                          <a:solidFill>
                            <a:schemeClr val="tx1"/>
                          </a:solidFill>
                          <a:effectLst/>
                          <a:latin typeface="Times New Roman" panose="02020603050405020304" pitchFamily="18" charset="0"/>
                          <a:cs typeface="Times New Roman" panose="02020603050405020304" pitchFamily="18" charset="0"/>
                        </a:rPr>
                        <a:t>CM1</a:t>
                      </a:r>
                      <a:endParaRPr lang="fr-FR" sz="2800"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extLst>
                  <a:ext uri="{0D108BD9-81ED-4DB2-BD59-A6C34878D82A}">
                    <a16:rowId xmlns:a16="http://schemas.microsoft.com/office/drawing/2014/main" val="2213147440"/>
                  </a:ext>
                </a:extLst>
              </a:tr>
            </a:tbl>
          </a:graphicData>
        </a:graphic>
      </p:graphicFrame>
    </p:spTree>
    <p:extLst>
      <p:ext uri="{BB962C8B-B14F-4D97-AF65-F5344CB8AC3E}">
        <p14:creationId xmlns:p14="http://schemas.microsoft.com/office/powerpoint/2010/main" val="560268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w="http://schemas.openxmlformats.org/wordprocessingml/2006/main" xmlns:m="http://schemas.openxmlformats.org/officeDocument/2006/math" xmlns="">
      <p:transition spd="med" advClick="1">
        <p:fade thruBlk="0"/>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822B1E46-174B-22A6-0431-190E0F6B1765}"/>
              </a:ext>
            </a:extLst>
          </p:cNvPr>
          <p:cNvSpPr>
            <a:spLocks noGrp="1"/>
          </p:cNvSpPr>
          <p:nvPr>
            <p:ph type="sldNum" idx="10"/>
          </p:nvPr>
        </p:nvSpPr>
        <p:spPr/>
        <p:txBody>
          <a:bodyPr/>
          <a:lstStyle/>
          <a:p>
            <a:pPr>
              <a:defRPr/>
            </a:pPr>
            <a:fld id="{00F44F41-F546-4384-B9D2-7BAE4E4EDD16}" type="slidenum">
              <a:rPr lang="fr-FR" smtClean="0"/>
              <a:t>2</a:t>
            </a:fld>
            <a:endParaRPr lang="fr-FR"/>
          </a:p>
        </p:txBody>
      </p:sp>
      <p:sp>
        <p:nvSpPr>
          <p:cNvPr id="8" name="ZoneTexte 7">
            <a:extLst>
              <a:ext uri="{FF2B5EF4-FFF2-40B4-BE49-F238E27FC236}">
                <a16:creationId xmlns:a16="http://schemas.microsoft.com/office/drawing/2014/main" id="{1F6D892A-FCB0-7618-4442-D501A7B4BAB8}"/>
              </a:ext>
            </a:extLst>
          </p:cNvPr>
          <p:cNvSpPr txBox="1"/>
          <p:nvPr/>
        </p:nvSpPr>
        <p:spPr>
          <a:xfrm>
            <a:off x="7341329" y="521370"/>
            <a:ext cx="11163240" cy="8094524"/>
          </a:xfrm>
          <a:prstGeom prst="rect">
            <a:avLst/>
          </a:prstGeom>
          <a:noFill/>
        </p:spPr>
        <p:txBody>
          <a:bodyPr wrap="square" rtlCol="0">
            <a:spAutoFit/>
          </a:bodyPr>
          <a:lstStyle/>
          <a:p>
            <a:pPr marL="0" indent="0" algn="just">
              <a:buNone/>
            </a:pPr>
            <a:r>
              <a:rPr lang="fr-FR" sz="4400" b="1" dirty="0">
                <a:latin typeface="Times New Roman" panose="02020603050405020304" pitchFamily="18" charset="0"/>
                <a:cs typeface="Times New Roman" panose="02020603050405020304" pitchFamily="18" charset="0"/>
              </a:rPr>
              <a:t>4 objets d’étude</a:t>
            </a:r>
          </a:p>
          <a:p>
            <a:pPr marL="0" indent="0" algn="just">
              <a:buNone/>
            </a:pPr>
            <a:endParaRPr lang="fr-FR" sz="4400" b="1" u="sng" dirty="0">
              <a:latin typeface="Times New Roman" panose="02020603050405020304" pitchFamily="18" charset="0"/>
              <a:cs typeface="Times New Roman" panose="02020603050405020304" pitchFamily="18" charset="0"/>
            </a:endParaRPr>
          </a:p>
          <a:p>
            <a:pPr marL="0" indent="0" algn="just">
              <a:buNone/>
            </a:pPr>
            <a:r>
              <a:rPr lang="fr-FR" sz="3600" b="1" u="sng" dirty="0">
                <a:latin typeface="Times New Roman" panose="02020603050405020304" pitchFamily="18" charset="0"/>
                <a:cs typeface="Times New Roman" panose="02020603050405020304" pitchFamily="18" charset="0"/>
              </a:rPr>
              <a:t>Bien être scolaire: </a:t>
            </a:r>
          </a:p>
          <a:p>
            <a:pPr marL="0" indent="0" algn="just">
              <a:buNone/>
            </a:pPr>
            <a:r>
              <a:rPr lang="fr-FR" sz="3600" dirty="0">
                <a:latin typeface="Times New Roman" panose="02020603050405020304" pitchFamily="18" charset="0"/>
                <a:cs typeface="Times New Roman" panose="02020603050405020304" pitchFamily="18" charset="0"/>
              </a:rPr>
              <a:t>Perceptions des élèves au sujet de leurs conditions de vie et de leur satisfaction à l’égard du contexte scolaire </a:t>
            </a:r>
            <a:r>
              <a:rPr lang="fr-FR" sz="2000" dirty="0">
                <a:latin typeface="Times New Roman" panose="02020603050405020304" pitchFamily="18" charset="0"/>
                <a:cs typeface="Times New Roman" panose="02020603050405020304" pitchFamily="18" charset="0"/>
              </a:rPr>
              <a:t>(</a:t>
            </a:r>
            <a:r>
              <a:rPr lang="fr-FR" sz="2000" dirty="0" err="1">
                <a:latin typeface="Times New Roman" panose="02020603050405020304" pitchFamily="18" charset="0"/>
                <a:cs typeface="Times New Roman" panose="02020603050405020304" pitchFamily="18" charset="0"/>
              </a:rPr>
              <a:t>Huebner</a:t>
            </a:r>
            <a:r>
              <a:rPr lang="fr-FR" sz="2000" dirty="0">
                <a:latin typeface="Times New Roman" panose="02020603050405020304" pitchFamily="18" charset="0"/>
                <a:cs typeface="Times New Roman" panose="02020603050405020304" pitchFamily="18" charset="0"/>
              </a:rPr>
              <a:t>, 1991)</a:t>
            </a:r>
            <a:r>
              <a:rPr lang="fr-FR" sz="3600" dirty="0">
                <a:latin typeface="Times New Roman" panose="02020603050405020304" pitchFamily="18" charset="0"/>
                <a:cs typeface="Times New Roman" panose="02020603050405020304" pitchFamily="18" charset="0"/>
              </a:rPr>
              <a:t>.</a:t>
            </a:r>
          </a:p>
          <a:p>
            <a:pPr marL="0" indent="0" algn="just">
              <a:buNone/>
            </a:pPr>
            <a:r>
              <a:rPr lang="fr-FR" sz="3600" dirty="0">
                <a:latin typeface="Times New Roman" panose="02020603050405020304" pitchFamily="18" charset="0"/>
                <a:cs typeface="Times New Roman" panose="02020603050405020304" pitchFamily="18" charset="0"/>
              </a:rPr>
              <a:t>Évaluation cognitive et affective de la satisfaction globale des expériences vécues à l’école </a:t>
            </a:r>
            <a:r>
              <a:rPr lang="fr-FR" sz="2000" dirty="0">
                <a:latin typeface="Times New Roman" panose="02020603050405020304" pitchFamily="18" charset="0"/>
                <a:cs typeface="Times New Roman" panose="02020603050405020304" pitchFamily="18" charset="0"/>
              </a:rPr>
              <a:t>(</a:t>
            </a:r>
            <a:r>
              <a:rPr lang="fr-FR" sz="2000" dirty="0" err="1">
                <a:latin typeface="Times New Roman" panose="02020603050405020304" pitchFamily="18" charset="0"/>
                <a:cs typeface="Times New Roman" panose="02020603050405020304" pitchFamily="18" charset="0"/>
              </a:rPr>
              <a:t>Huebner</a:t>
            </a:r>
            <a:r>
              <a:rPr lang="fr-FR" sz="2000" dirty="0">
                <a:latin typeface="Times New Roman" panose="02020603050405020304" pitchFamily="18" charset="0"/>
                <a:cs typeface="Times New Roman" panose="02020603050405020304" pitchFamily="18" charset="0"/>
              </a:rPr>
              <a:t> et al., 2001).</a:t>
            </a:r>
          </a:p>
          <a:p>
            <a:pPr marL="0" indent="0" algn="just">
              <a:buNone/>
            </a:pPr>
            <a:endParaRPr lang="fr-FR" sz="3600" b="1" u="sng" dirty="0">
              <a:latin typeface="Times New Roman" panose="02020603050405020304" pitchFamily="18" charset="0"/>
              <a:cs typeface="Times New Roman" panose="02020603050405020304" pitchFamily="18" charset="0"/>
            </a:endParaRPr>
          </a:p>
          <a:p>
            <a:pPr marL="0" indent="0" algn="just">
              <a:buNone/>
            </a:pPr>
            <a:r>
              <a:rPr lang="fr-FR" sz="3600" b="1" u="sng" dirty="0">
                <a:latin typeface="Times New Roman" panose="02020603050405020304" pitchFamily="18" charset="0"/>
                <a:cs typeface="Times New Roman" panose="02020603050405020304" pitchFamily="18" charset="0"/>
              </a:rPr>
              <a:t>Langage: </a:t>
            </a:r>
            <a:r>
              <a:rPr lang="fr-FR" sz="3600" dirty="0">
                <a:latin typeface="Times New Roman" panose="02020603050405020304" pitchFamily="18" charset="0"/>
                <a:cs typeface="Times New Roman" panose="02020603050405020304" pitchFamily="18" charset="0"/>
              </a:rPr>
              <a:t>Langage oral est l’une des acquisitions majeures que connaît l’enfant au cours de son développement qui lui permet de comprendre et de communiquer avec le monde qui l’entoure. </a:t>
            </a:r>
          </a:p>
          <a:p>
            <a:pPr marL="0" indent="0" algn="just">
              <a:buNone/>
            </a:pPr>
            <a:r>
              <a:rPr lang="fr-FR" sz="3600" dirty="0">
                <a:latin typeface="Times New Roman" panose="02020603050405020304" pitchFamily="18" charset="0"/>
                <a:cs typeface="Times New Roman" panose="02020603050405020304" pitchFamily="18" charset="0"/>
              </a:rPr>
              <a:t>Composantes du langage: phonologique, morphologique, pragmatique, syntaxique et sémantique.</a:t>
            </a:r>
          </a:p>
        </p:txBody>
      </p:sp>
      <p:pic>
        <p:nvPicPr>
          <p:cNvPr id="16" name="Espace réservé du contenu 15" descr="Une image contenant texte, capture d’écran, Publicité en ligne, conception&#10;&#10;Description générée automatiquement">
            <a:extLst>
              <a:ext uri="{FF2B5EF4-FFF2-40B4-BE49-F238E27FC236}">
                <a16:creationId xmlns:a16="http://schemas.microsoft.com/office/drawing/2014/main" id="{B610C8D1-40C4-EBA1-169B-12067012693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0854" y="521370"/>
            <a:ext cx="6485284" cy="8864674"/>
          </a:xfrm>
        </p:spPr>
      </p:pic>
    </p:spTree>
    <p:extLst>
      <p:ext uri="{BB962C8B-B14F-4D97-AF65-F5344CB8AC3E}">
        <p14:creationId xmlns:p14="http://schemas.microsoft.com/office/powerpoint/2010/main" val="1426967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0DA6ADDC-F293-CA9C-AB0F-F21019CC4575}"/>
              </a:ext>
            </a:extLst>
          </p:cNvPr>
          <p:cNvSpPr>
            <a:spLocks noGrp="1"/>
          </p:cNvSpPr>
          <p:nvPr>
            <p:ph type="sldNum" idx="11"/>
          </p:nvPr>
        </p:nvSpPr>
        <p:spPr/>
        <p:txBody>
          <a:bodyPr/>
          <a:lstStyle/>
          <a:p>
            <a:pPr>
              <a:defRPr/>
            </a:pPr>
            <a:fld id="{0828AB4D-ACA4-8B42-A63E-C6EB79F59EDC}" type="slidenum">
              <a:rPr lang="fr-CA" smtClean="0"/>
              <a:pPr>
                <a:defRPr/>
              </a:pPr>
              <a:t>3</a:t>
            </a:fld>
            <a:endParaRPr lang="fr-CA"/>
          </a:p>
        </p:txBody>
      </p:sp>
      <p:sp>
        <p:nvSpPr>
          <p:cNvPr id="5" name="ZoneTexte 4">
            <a:extLst>
              <a:ext uri="{FF2B5EF4-FFF2-40B4-BE49-F238E27FC236}">
                <a16:creationId xmlns:a16="http://schemas.microsoft.com/office/drawing/2014/main" id="{9E27F55F-A0EC-18B2-CF16-1C5FECB07DEA}"/>
              </a:ext>
            </a:extLst>
          </p:cNvPr>
          <p:cNvSpPr txBox="1"/>
          <p:nvPr/>
        </p:nvSpPr>
        <p:spPr>
          <a:xfrm>
            <a:off x="1078633" y="305346"/>
            <a:ext cx="17641960" cy="8156079"/>
          </a:xfrm>
          <a:prstGeom prst="rect">
            <a:avLst/>
          </a:prstGeom>
          <a:noFill/>
        </p:spPr>
        <p:txBody>
          <a:bodyPr wrap="square">
            <a:spAutoFit/>
          </a:bodyPr>
          <a:lstStyle/>
          <a:p>
            <a:pPr marL="0" indent="0" algn="just">
              <a:buNone/>
            </a:pPr>
            <a:r>
              <a:rPr lang="fr-FR" sz="3600" b="1" u="sng" dirty="0">
                <a:latin typeface="Times New Roman" panose="02020603050405020304" pitchFamily="18" charset="0"/>
                <a:cs typeface="Times New Roman" panose="02020603050405020304" pitchFamily="18" charset="0"/>
              </a:rPr>
              <a:t>Fonctions exécutives</a:t>
            </a:r>
            <a:r>
              <a:rPr lang="fr-FR" sz="3600" b="1" dirty="0">
                <a:latin typeface="Times New Roman" panose="02020603050405020304" pitchFamily="18" charset="0"/>
                <a:cs typeface="Times New Roman" panose="02020603050405020304" pitchFamily="18" charset="0"/>
              </a:rPr>
              <a:t>:  </a:t>
            </a:r>
          </a:p>
          <a:p>
            <a:pPr marL="0" indent="0" algn="just">
              <a:buNone/>
            </a:pPr>
            <a:endParaRPr lang="fr-FR" sz="3600" dirty="0">
              <a:latin typeface="Times New Roman" panose="02020603050405020304" pitchFamily="18" charset="0"/>
              <a:cs typeface="Times New Roman" panose="02020603050405020304" pitchFamily="18" charset="0"/>
            </a:endParaRPr>
          </a:p>
          <a:p>
            <a:pPr marL="0" indent="0" algn="just">
              <a:buNone/>
            </a:pPr>
            <a:r>
              <a:rPr lang="fr-FR" sz="3600" dirty="0">
                <a:latin typeface="Times New Roman" panose="02020603050405020304" pitchFamily="18" charset="0"/>
                <a:cs typeface="Times New Roman" panose="02020603050405020304" pitchFamily="18" charset="0"/>
              </a:rPr>
              <a:t>Ensemble d’habiletés de haut niveau cognitif nécessaires à la réalisation d’un comportement dirigé vers un but à atteindre </a:t>
            </a:r>
            <a:r>
              <a:rPr lang="fr-FR" sz="2000" dirty="0">
                <a:latin typeface="Times New Roman" panose="02020603050405020304" pitchFamily="18" charset="0"/>
                <a:cs typeface="Times New Roman" panose="02020603050405020304" pitchFamily="18" charset="0"/>
              </a:rPr>
              <a:t>(</a:t>
            </a:r>
            <a:r>
              <a:rPr lang="fr-FR" sz="2000" dirty="0" err="1">
                <a:latin typeface="Times New Roman" panose="02020603050405020304" pitchFamily="18" charset="0"/>
                <a:cs typeface="Times New Roman" panose="02020603050405020304" pitchFamily="18" charset="0"/>
              </a:rPr>
              <a:t>Doebel</a:t>
            </a:r>
            <a:r>
              <a:rPr lang="fr-FR" sz="2000" dirty="0">
                <a:latin typeface="Times New Roman" panose="02020603050405020304" pitchFamily="18" charset="0"/>
                <a:cs typeface="Times New Roman" panose="02020603050405020304" pitchFamily="18" charset="0"/>
              </a:rPr>
              <a:t>, 2020 ; Er-</a:t>
            </a:r>
            <a:r>
              <a:rPr lang="fr-FR" sz="2000" dirty="0" err="1">
                <a:latin typeface="Times New Roman" panose="02020603050405020304" pitchFamily="18" charset="0"/>
                <a:cs typeface="Times New Roman" panose="02020603050405020304" pitchFamily="18" charset="0"/>
              </a:rPr>
              <a:t>Rafiqi</a:t>
            </a:r>
            <a:r>
              <a:rPr lang="fr-FR" sz="2000" dirty="0">
                <a:latin typeface="Times New Roman" panose="02020603050405020304" pitchFamily="18" charset="0"/>
                <a:cs typeface="Times New Roman" panose="02020603050405020304" pitchFamily="18" charset="0"/>
              </a:rPr>
              <a:t> et al., 2017 ; Roy et al., 2012)</a:t>
            </a:r>
            <a:r>
              <a:rPr lang="fr-FR" sz="3600" dirty="0">
                <a:latin typeface="Times New Roman" panose="02020603050405020304" pitchFamily="18" charset="0"/>
                <a:cs typeface="Times New Roman" panose="02020603050405020304" pitchFamily="18" charset="0"/>
              </a:rPr>
              <a:t>.</a:t>
            </a:r>
          </a:p>
          <a:p>
            <a:pPr marL="0" indent="0" algn="just">
              <a:buNone/>
            </a:pPr>
            <a:endParaRPr lang="fr-FR" sz="3600" dirty="0">
              <a:latin typeface="Times New Roman" panose="02020603050405020304" pitchFamily="18" charset="0"/>
              <a:cs typeface="Times New Roman" panose="02020603050405020304" pitchFamily="18" charset="0"/>
            </a:endParaRPr>
          </a:p>
          <a:p>
            <a:pPr marL="0" indent="0" algn="just">
              <a:buNone/>
            </a:pPr>
            <a:r>
              <a:rPr lang="fr-FR" sz="3600" dirty="0">
                <a:latin typeface="Times New Roman" panose="02020603050405020304" pitchFamily="18" charset="0"/>
                <a:cs typeface="Times New Roman" panose="02020603050405020304" pitchFamily="18" charset="0"/>
              </a:rPr>
              <a:t>Elles jouent un rôle important dans le développement langagier, cognitif, social, </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la réussite scolaire</a:t>
            </a:r>
            <a:r>
              <a:rPr lang="fr-FR" sz="3600" dirty="0">
                <a:latin typeface="Times New Roman" panose="02020603050405020304" pitchFamily="18" charset="0"/>
                <a:cs typeface="Times New Roman" panose="02020603050405020304" pitchFamily="18" charset="0"/>
              </a:rPr>
              <a:t> de l’enfant et sont e</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ssentielles pour le bien-être mental et physique </a:t>
            </a:r>
            <a:r>
              <a:rPr lang="fr-FR" sz="2000" dirty="0">
                <a:latin typeface="Times New Roman" panose="02020603050405020304" pitchFamily="18" charset="0"/>
                <a:cs typeface="Times New Roman" panose="02020603050405020304" pitchFamily="18" charset="0"/>
              </a:rPr>
              <a:t>(Diamond, 2013).</a:t>
            </a:r>
          </a:p>
          <a:p>
            <a:pPr marL="0" indent="0" algn="just">
              <a:buNone/>
            </a:pPr>
            <a:endParaRPr lang="fr-FR" sz="3600" dirty="0">
              <a:latin typeface="Times New Roman" panose="02020603050405020304" pitchFamily="18" charset="0"/>
              <a:cs typeface="Times New Roman" panose="02020603050405020304" pitchFamily="18" charset="0"/>
            </a:endParaRPr>
          </a:p>
          <a:p>
            <a:pPr algn="ctr"/>
            <a:r>
              <a:rPr lang="fr-FR" sz="3600" b="1" dirty="0"/>
              <a:t>Inhibition, Mémoire de travail, Flexibilité cognitive, Planification, Attention.</a:t>
            </a:r>
          </a:p>
          <a:p>
            <a:pPr algn="ctr"/>
            <a:endParaRPr lang="fr-FR" sz="3600" b="1" dirty="0"/>
          </a:p>
          <a:p>
            <a:pPr algn="just"/>
            <a:r>
              <a:rPr lang="fr-FR" sz="3600" b="1" dirty="0">
                <a:latin typeface="Times New Roman" panose="02020603050405020304" pitchFamily="18" charset="0"/>
                <a:cs typeface="Times New Roman" panose="02020603050405020304" pitchFamily="18" charset="0"/>
              </a:rPr>
              <a:t>Contrôle exécutif: </a:t>
            </a:r>
            <a:r>
              <a:rPr lang="fr-FR" sz="3600" b="0" i="0" u="none" strike="noStrike" dirty="0">
                <a:solidFill>
                  <a:srgbClr val="000000"/>
                </a:solidFill>
                <a:effectLst/>
                <a:latin typeface="Times New Roman" panose="02020603050405020304" pitchFamily="18" charset="0"/>
                <a:cs typeface="Times New Roman" panose="02020603050405020304" pitchFamily="18" charset="0"/>
              </a:rPr>
              <a:t>capacité de réguler, diriger et superviser les processus mentaux dans le but d'atteindre des objectifs spécifiques. Il s'agit d'une fonction clé qui permet de gérer les distractions, d'inhiber des comportements automatiques ou inadaptés, et d'ajuster les actions en fonction des exigences de la tâche.</a:t>
            </a:r>
            <a:endParaRPr lang="fr-F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3357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EE52AAC-A609-97EF-1220-45E7AAEDF611}"/>
              </a:ext>
            </a:extLst>
          </p:cNvPr>
          <p:cNvSpPr>
            <a:spLocks noGrp="1"/>
          </p:cNvSpPr>
          <p:nvPr>
            <p:ph idx="1"/>
          </p:nvPr>
        </p:nvSpPr>
        <p:spPr>
          <a:xfrm>
            <a:off x="908050" y="953418"/>
            <a:ext cx="17191037" cy="7848872"/>
          </a:xfrm>
        </p:spPr>
        <p:txBody>
          <a:bodyPr>
            <a:normAutofit/>
          </a:bodyPr>
          <a:lstStyle/>
          <a:p>
            <a:pPr marL="0" indent="0" algn="just">
              <a:buNone/>
            </a:pPr>
            <a:r>
              <a:rPr lang="fr-FR" sz="4300" b="1" u="sng" dirty="0">
                <a:latin typeface="Times New Roman" panose="02020603050405020304" pitchFamily="18" charset="0"/>
                <a:cs typeface="Times New Roman" panose="02020603050405020304" pitchFamily="18" charset="0"/>
              </a:rPr>
              <a:t>Compétences psychosociales (CPS)</a:t>
            </a:r>
            <a:r>
              <a:rPr lang="fr-FR" sz="4300" b="1" dirty="0">
                <a:latin typeface="Times New Roman" panose="02020603050405020304" pitchFamily="18" charset="0"/>
                <a:cs typeface="Times New Roman" panose="02020603050405020304" pitchFamily="18" charset="0"/>
              </a:rPr>
              <a:t>: </a:t>
            </a:r>
          </a:p>
          <a:p>
            <a:pPr marL="0" indent="0" algn="just">
              <a:buNone/>
            </a:pPr>
            <a:r>
              <a:rPr lang="fr-FR" dirty="0">
                <a:latin typeface="Times New Roman" panose="02020603050405020304" pitchFamily="18" charset="0"/>
                <a:cs typeface="Times New Roman" panose="02020603050405020304" pitchFamily="18" charset="0"/>
              </a:rPr>
              <a:t>E</a:t>
            </a:r>
            <a:r>
              <a:rPr lang="fr-FR" sz="3600" dirty="0">
                <a:latin typeface="Times New Roman" panose="02020603050405020304" pitchFamily="18" charset="0"/>
                <a:cs typeface="Times New Roman" panose="02020603050405020304" pitchFamily="18" charset="0"/>
              </a:rPr>
              <a:t>nsemble cohérent, interrelié de capacités psychologiques (cognitives, émotionnelles et sociales), impliquant des connaissances, des processus intrapsychiques et des comportements spécifiques, qui permettent d’augmenter l’autonomisation et le pouvoir d’agir, de maintenir un état de bien-être psychique, de favoriser un fonctionnement individuel optimal et de développer des interactions constructives </a:t>
            </a:r>
            <a:r>
              <a:rPr lang="fr-FR" sz="2000" dirty="0">
                <a:latin typeface="Times New Roman" panose="02020603050405020304" pitchFamily="18" charset="0"/>
                <a:cs typeface="Times New Roman" panose="02020603050405020304" pitchFamily="18" charset="0"/>
              </a:rPr>
              <a:t>(Rapport Santé publique France, 2022) </a:t>
            </a:r>
          </a:p>
          <a:p>
            <a:pPr marL="0" indent="0" algn="just">
              <a:buNone/>
            </a:pPr>
            <a:endParaRPr lang="fr-FR" sz="2000" dirty="0">
              <a:latin typeface="Times New Roman" panose="02020603050405020304" pitchFamily="18" charset="0"/>
              <a:cs typeface="Times New Roman" panose="02020603050405020304" pitchFamily="18" charset="0"/>
            </a:endParaRPr>
          </a:p>
          <a:p>
            <a:pPr marL="0" indent="0" algn="just">
              <a:buNone/>
            </a:pPr>
            <a:r>
              <a:rPr lang="fr-FR" sz="3900" i="1" dirty="0">
                <a:effectLst/>
                <a:latin typeface="Times New Roman" panose="02020603050405020304" pitchFamily="18" charset="0"/>
                <a:ea typeface="Times New Roman" panose="02020603050405020304" pitchFamily="18" charset="0"/>
                <a:cs typeface="Times New Roman" panose="02020603050405020304" pitchFamily="18" charset="0"/>
              </a:rPr>
              <a:t>9 CPS générales, </a:t>
            </a:r>
            <a:r>
              <a:rPr lang="fr-FR" sz="3900" i="1" dirty="0">
                <a:latin typeface="Times New Roman" panose="02020603050405020304" pitchFamily="18" charset="0"/>
                <a:ea typeface="Times New Roman" panose="02020603050405020304" pitchFamily="18" charset="0"/>
                <a:cs typeface="Times New Roman" panose="02020603050405020304" pitchFamily="18" charset="0"/>
              </a:rPr>
              <a:t>selon l’OMS (2003) </a:t>
            </a:r>
            <a:r>
              <a:rPr lang="fr-FR" sz="3900" i="1"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buNone/>
            </a:pPr>
            <a:r>
              <a:rPr lang="fr-FR" sz="3600" dirty="0">
                <a:solidFill>
                  <a:srgbClr val="7030A0"/>
                </a:solidFill>
                <a:effectLst/>
                <a:latin typeface="Times New Roman" panose="02020603050405020304" pitchFamily="18" charset="0"/>
                <a:ea typeface="Aptos" panose="020B0004020202020204" pitchFamily="34" charset="0"/>
                <a:cs typeface="Times New Roman" panose="02020603050405020304" pitchFamily="18" charset="0"/>
              </a:rPr>
              <a:t>- 3 CPS cognitives: conscience de soi, maîtrise de soi, prise de décisions constructives.</a:t>
            </a:r>
          </a:p>
          <a:p>
            <a:pPr marL="0" indent="0" algn="just">
              <a:buNone/>
            </a:pPr>
            <a:r>
              <a:rPr lang="fr-FR" sz="3600" dirty="0">
                <a:effectLst/>
                <a:latin typeface="Times New Roman" panose="02020603050405020304" pitchFamily="18" charset="0"/>
                <a:ea typeface="Aptos" panose="020B0004020202020204" pitchFamily="34" charset="0"/>
                <a:cs typeface="Times New Roman" panose="02020603050405020304" pitchFamily="18" charset="0"/>
              </a:rPr>
              <a:t>- 3 CPS émotionnelles: conscience de ses émotions et de son stress, régulation de ses émotions, gestion de son stress. </a:t>
            </a:r>
          </a:p>
          <a:p>
            <a:pPr marL="0" indent="0" algn="just">
              <a:buNone/>
            </a:pPr>
            <a:r>
              <a:rPr lang="fr-FR" sz="3600" dirty="0">
                <a:effectLst/>
                <a:latin typeface="Times New Roman" panose="02020603050405020304" pitchFamily="18" charset="0"/>
                <a:ea typeface="Aptos" panose="020B0004020202020204" pitchFamily="34" charset="0"/>
                <a:cs typeface="Times New Roman" panose="02020603050405020304" pitchFamily="18" charset="0"/>
              </a:rPr>
              <a:t>- 3 CPS sociales: communiquer de façon constructive, relations constructives, résolution des difficultés.</a:t>
            </a:r>
            <a:endParaRPr lang="fr-FR" sz="3600"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36101DAB-75FA-2168-E562-1A6AEDAD89A8}"/>
              </a:ext>
            </a:extLst>
          </p:cNvPr>
          <p:cNvSpPr>
            <a:spLocks noGrp="1"/>
          </p:cNvSpPr>
          <p:nvPr>
            <p:ph type="sldNum" idx="10"/>
          </p:nvPr>
        </p:nvSpPr>
        <p:spPr/>
        <p:txBody>
          <a:bodyPr/>
          <a:lstStyle/>
          <a:p>
            <a:pPr>
              <a:defRPr/>
            </a:pPr>
            <a:fld id="{00F44F41-F546-4384-B9D2-7BAE4E4EDD16}" type="slidenum">
              <a:rPr lang="fr-FR" smtClean="0"/>
              <a:t>4</a:t>
            </a:fld>
            <a:endParaRPr lang="fr-FR"/>
          </a:p>
        </p:txBody>
      </p:sp>
    </p:spTree>
    <p:extLst>
      <p:ext uri="{BB962C8B-B14F-4D97-AF65-F5344CB8AC3E}">
        <p14:creationId xmlns:p14="http://schemas.microsoft.com/office/powerpoint/2010/main" val="1756847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55557858" name="Titre 1"/>
          <p:cNvSpPr>
            <a:spLocks noGrp="1"/>
          </p:cNvSpPr>
          <p:nvPr>
            <p:ph type="title"/>
          </p:nvPr>
        </p:nvSpPr>
        <p:spPr bwMode="auto">
          <a:xfrm>
            <a:off x="1078633" y="144729"/>
            <a:ext cx="17227547" cy="2066590"/>
          </a:xfrm>
        </p:spPr>
        <p:txBody>
          <a:bodyPr>
            <a:noAutofit/>
          </a:bodyPr>
          <a:lstStyle/>
          <a:p>
            <a:pPr algn="just">
              <a:defRPr/>
            </a:pPr>
            <a:br>
              <a:rPr lang="fr-FR" sz="4400" b="1" i="0" u="none" strike="noStrike" dirty="0">
                <a:solidFill>
                  <a:srgbClr val="000000"/>
                </a:solidFill>
                <a:effectLst/>
                <a:latin typeface="Times New Roman" panose="02020603050405020304" pitchFamily="18" charset="0"/>
                <a:cs typeface="Times New Roman" panose="02020603050405020304" pitchFamily="18" charset="0"/>
              </a:rPr>
            </a:br>
            <a:r>
              <a:rPr lang="fr-FR" sz="4400" b="1" i="0" u="none" strike="noStrike" dirty="0">
                <a:solidFill>
                  <a:srgbClr val="000000"/>
                </a:solidFill>
                <a:effectLst/>
                <a:latin typeface="Times New Roman" panose="02020603050405020304" pitchFamily="18" charset="0"/>
                <a:cs typeface="Times New Roman" panose="02020603050405020304" pitchFamily="18" charset="0"/>
              </a:rPr>
              <a:t>Contrôle inhibiteur, CPS (cognitives) et langage: quelle façon interagissent-ils sur le bien-être scolaire en période de scolarisation post ou pré-covid ?</a:t>
            </a:r>
            <a:endParaRPr sz="4400" b="1" dirty="0">
              <a:latin typeface="Times New Roman" panose="02020603050405020304" pitchFamily="18" charset="0"/>
              <a:cs typeface="Times New Roman" panose="02020603050405020304" pitchFamily="18" charset="0"/>
            </a:endParaRPr>
          </a:p>
        </p:txBody>
      </p:sp>
      <p:sp>
        <p:nvSpPr>
          <p:cNvPr id="1386565033" name="Rectangle 28"/>
          <p:cNvSpPr>
            <a:spLocks noGrp="1" noChangeArrowheads="1"/>
          </p:cNvSpPr>
          <p:nvPr>
            <p:ph type="sldNum" idx="10"/>
          </p:nvPr>
        </p:nvSpPr>
        <p:spPr bwMode="auto">
          <a:ln/>
        </p:spPr>
        <p:txBody>
          <a:bodyPr/>
          <a:lstStyle>
            <a:lvl1pPr>
              <a:defRPr/>
            </a:lvl1pPr>
          </a:lstStyle>
          <a:p>
            <a:pPr>
              <a:defRPr/>
            </a:pPr>
            <a:fld id="{2E2530A2-3A4F-9FBC-4AAE-80F7D82AA8C0}" type="slidenum">
              <a:rPr lang="fr-FR"/>
              <a:t>5</a:t>
            </a:fld>
            <a:endParaRPr lang="fr-FR"/>
          </a:p>
        </p:txBody>
      </p:sp>
      <p:grpSp>
        <p:nvGrpSpPr>
          <p:cNvPr id="2" name="Groupe 1">
            <a:extLst>
              <a:ext uri="{FF2B5EF4-FFF2-40B4-BE49-F238E27FC236}">
                <a16:creationId xmlns:a16="http://schemas.microsoft.com/office/drawing/2014/main" id="{18C7D438-519D-45B2-B091-4810A9CBF703}"/>
              </a:ext>
            </a:extLst>
          </p:cNvPr>
          <p:cNvGrpSpPr/>
          <p:nvPr/>
        </p:nvGrpSpPr>
        <p:grpSpPr>
          <a:xfrm>
            <a:off x="1078633" y="2494846"/>
            <a:ext cx="17569952" cy="6862402"/>
            <a:chOff x="1078633" y="2494846"/>
            <a:chExt cx="17569952" cy="6862402"/>
          </a:xfrm>
        </p:grpSpPr>
        <p:sp>
          <p:nvSpPr>
            <p:cNvPr id="4" name="Ellipse 3">
              <a:extLst>
                <a:ext uri="{FF2B5EF4-FFF2-40B4-BE49-F238E27FC236}">
                  <a16:creationId xmlns:a16="http://schemas.microsoft.com/office/drawing/2014/main" id="{F0F67800-B91C-A533-4623-A6115A4B504E}"/>
                </a:ext>
              </a:extLst>
            </p:cNvPr>
            <p:cNvSpPr/>
            <p:nvPr/>
          </p:nvSpPr>
          <p:spPr>
            <a:xfrm>
              <a:off x="1078633" y="2494846"/>
              <a:ext cx="17569952" cy="6862402"/>
            </a:xfrm>
            <a:prstGeom prst="ellipse">
              <a:avLst/>
            </a:prstGeom>
            <a:solidFill>
              <a:srgbClr val="FCB59E"/>
            </a:solidFill>
            <a:ln>
              <a:noFill/>
            </a:ln>
          </p:spPr>
          <p:style>
            <a:lnRef idx="0">
              <a:scrgbClr r="0" g="0" b="0"/>
            </a:lnRef>
            <a:fillRef idx="0">
              <a:scrgbClr r="0" g="0" b="0"/>
            </a:fillRef>
            <a:effectRef idx="0">
              <a:scrgbClr r="0" g="0" b="0"/>
            </a:effectRef>
            <a:fontRef idx="minor">
              <a:schemeClr val="accent2"/>
            </a:fontRef>
          </p:style>
          <p:txBody>
            <a:bodyPr rtlCol="0" anchor="ctr"/>
            <a:lstStyle/>
            <a:p>
              <a:pPr algn="ctr"/>
              <a:endParaRPr lang="fr-FR" dirty="0"/>
            </a:p>
          </p:txBody>
        </p:sp>
        <p:pic>
          <p:nvPicPr>
            <p:cNvPr id="6" name="Picture 3">
              <a:extLst>
                <a:ext uri="{FF2B5EF4-FFF2-40B4-BE49-F238E27FC236}">
                  <a16:creationId xmlns:a16="http://schemas.microsoft.com/office/drawing/2014/main" id="{8957D18D-3EEC-EB1D-5C6E-1031574849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9089" y="4319916"/>
              <a:ext cx="5286633" cy="4233357"/>
            </a:xfrm>
            <a:prstGeom prst="rect">
              <a:avLst/>
            </a:prstGeom>
            <a:noFill/>
            <a:extLst>
              <a:ext uri="{909E8E84-426E-40DD-AFC4-6F175D3DCCD1}">
                <a14:hiddenFill xmlns:a14="http://schemas.microsoft.com/office/drawing/2010/main">
                  <a:solidFill>
                    <a:srgbClr val="FFFFFF"/>
                  </a:solidFill>
                </a14:hiddenFill>
              </a:ext>
            </a:extLst>
          </p:spPr>
        </p:pic>
        <p:sp>
          <p:nvSpPr>
            <p:cNvPr id="10" name="ZoneTexte 9">
              <a:extLst>
                <a:ext uri="{FF2B5EF4-FFF2-40B4-BE49-F238E27FC236}">
                  <a16:creationId xmlns:a16="http://schemas.microsoft.com/office/drawing/2014/main" id="{0974A4EF-D1E5-BF20-3F69-C7972FCFC8C1}"/>
                </a:ext>
              </a:extLst>
            </p:cNvPr>
            <p:cNvSpPr txBox="1"/>
            <p:nvPr/>
          </p:nvSpPr>
          <p:spPr>
            <a:xfrm>
              <a:off x="14180294" y="4681426"/>
              <a:ext cx="4125884" cy="707886"/>
            </a:xfrm>
            <a:prstGeom prst="rect">
              <a:avLst/>
            </a:prstGeom>
            <a:noFill/>
          </p:spPr>
          <p:txBody>
            <a:bodyPr wrap="square" rtlCol="0">
              <a:spAutoFit/>
            </a:bodyPr>
            <a:lstStyle/>
            <a:p>
              <a:r>
                <a:rPr lang="fr-FR" sz="4000" b="1" dirty="0"/>
                <a:t>Bien être scolaire</a:t>
              </a:r>
            </a:p>
          </p:txBody>
        </p:sp>
        <p:pic>
          <p:nvPicPr>
            <p:cNvPr id="11" name="Picture 4">
              <a:extLst>
                <a:ext uri="{FF2B5EF4-FFF2-40B4-BE49-F238E27FC236}">
                  <a16:creationId xmlns:a16="http://schemas.microsoft.com/office/drawing/2014/main" id="{0675644F-9A91-F26B-6394-46D1637BD7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5983" y="5540424"/>
              <a:ext cx="2800054" cy="306575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a:extLst>
                <a:ext uri="{FF2B5EF4-FFF2-40B4-BE49-F238E27FC236}">
                  <a16:creationId xmlns:a16="http://schemas.microsoft.com/office/drawing/2014/main" id="{7215E97F-E050-1F93-7A85-FD98B6F538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67465" y="6088546"/>
              <a:ext cx="2143830" cy="1937196"/>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 coins arrondis 11">
              <a:extLst>
                <a:ext uri="{FF2B5EF4-FFF2-40B4-BE49-F238E27FC236}">
                  <a16:creationId xmlns:a16="http://schemas.microsoft.com/office/drawing/2014/main" id="{CD532104-F2CA-6476-AD5B-5A387083A1B0}"/>
                </a:ext>
              </a:extLst>
            </p:cNvPr>
            <p:cNvSpPr/>
            <p:nvPr/>
          </p:nvSpPr>
          <p:spPr>
            <a:xfrm>
              <a:off x="8230551" y="3829618"/>
              <a:ext cx="3157839" cy="851808"/>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400" b="1" dirty="0"/>
                <a:t>Compétences Psychosociales</a:t>
              </a:r>
            </a:p>
          </p:txBody>
        </p:sp>
        <p:sp>
          <p:nvSpPr>
            <p:cNvPr id="16" name="Ellipse 15">
              <a:extLst>
                <a:ext uri="{FF2B5EF4-FFF2-40B4-BE49-F238E27FC236}">
                  <a16:creationId xmlns:a16="http://schemas.microsoft.com/office/drawing/2014/main" id="{938DE11E-B985-A3B8-9AA4-B4F5D59384AB}"/>
                </a:ext>
              </a:extLst>
            </p:cNvPr>
            <p:cNvSpPr/>
            <p:nvPr/>
          </p:nvSpPr>
          <p:spPr bwMode="auto">
            <a:xfrm>
              <a:off x="8230551" y="2497815"/>
              <a:ext cx="2996860" cy="1236625"/>
            </a:xfrm>
            <a:prstGeom prst="ellipse">
              <a:avLst/>
            </a:prstGeom>
            <a:solidFill>
              <a:schemeClr val="accent4">
                <a:lumMod val="60000"/>
                <a:lumOff val="40000"/>
              </a:schemeClr>
            </a:solidFill>
            <a:effectLst>
              <a:softEdge rad="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3200" b="1" dirty="0"/>
                <a:t>Cognitives</a:t>
              </a:r>
            </a:p>
          </p:txBody>
        </p:sp>
        <p:sp>
          <p:nvSpPr>
            <p:cNvPr id="18" name="Ellipse 17">
              <a:extLst>
                <a:ext uri="{FF2B5EF4-FFF2-40B4-BE49-F238E27FC236}">
                  <a16:creationId xmlns:a16="http://schemas.microsoft.com/office/drawing/2014/main" id="{386E69E1-35D4-FCFC-F542-376381A326FA}"/>
                </a:ext>
              </a:extLst>
            </p:cNvPr>
            <p:cNvSpPr/>
            <p:nvPr/>
          </p:nvSpPr>
          <p:spPr>
            <a:xfrm>
              <a:off x="3777462" y="6792949"/>
              <a:ext cx="2297057" cy="843231"/>
            </a:xfrm>
            <a:prstGeom prst="ellipse">
              <a:avLst/>
            </a:prstGeom>
            <a:solidFill>
              <a:srgbClr val="CF26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400" b="1" dirty="0"/>
                <a:t>Contrôle inhibiteur</a:t>
              </a:r>
            </a:p>
          </p:txBody>
        </p:sp>
        <p:sp>
          <p:nvSpPr>
            <p:cNvPr id="21" name="Rectangle : coins arrondis 20">
              <a:extLst>
                <a:ext uri="{FF2B5EF4-FFF2-40B4-BE49-F238E27FC236}">
                  <a16:creationId xmlns:a16="http://schemas.microsoft.com/office/drawing/2014/main" id="{96F8E33A-D217-4D35-74A4-B2BABF3B064F}"/>
                </a:ext>
              </a:extLst>
            </p:cNvPr>
            <p:cNvSpPr/>
            <p:nvPr/>
          </p:nvSpPr>
          <p:spPr>
            <a:xfrm>
              <a:off x="4874481" y="7801090"/>
              <a:ext cx="2088985" cy="840404"/>
            </a:xfrm>
            <a:prstGeom prst="round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t>Contrôle exécutif</a:t>
              </a:r>
            </a:p>
          </p:txBody>
        </p:sp>
        <p:sp>
          <p:nvSpPr>
            <p:cNvPr id="22" name="Rectangle : coins arrondis 21">
              <a:extLst>
                <a:ext uri="{FF2B5EF4-FFF2-40B4-BE49-F238E27FC236}">
                  <a16:creationId xmlns:a16="http://schemas.microsoft.com/office/drawing/2014/main" id="{67E03FC3-906F-276F-9014-55573443528C}"/>
                </a:ext>
              </a:extLst>
            </p:cNvPr>
            <p:cNvSpPr/>
            <p:nvPr/>
          </p:nvSpPr>
          <p:spPr>
            <a:xfrm>
              <a:off x="12335722" y="7959837"/>
              <a:ext cx="2875956" cy="797022"/>
            </a:xfrm>
            <a:prstGeom prst="round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400" b="1" dirty="0"/>
                <a:t>Maîtrise du langage</a:t>
              </a:r>
            </a:p>
          </p:txBody>
        </p:sp>
        <p:sp>
          <p:nvSpPr>
            <p:cNvPr id="26" name="Ellipse 25">
              <a:extLst>
                <a:ext uri="{FF2B5EF4-FFF2-40B4-BE49-F238E27FC236}">
                  <a16:creationId xmlns:a16="http://schemas.microsoft.com/office/drawing/2014/main" id="{7F84860F-EC54-1F76-90A3-DCF7AEECED6D}"/>
                </a:ext>
              </a:extLst>
            </p:cNvPr>
            <p:cNvSpPr/>
            <p:nvPr/>
          </p:nvSpPr>
          <p:spPr bwMode="auto">
            <a:xfrm>
              <a:off x="14038831" y="7170427"/>
              <a:ext cx="2345693" cy="816705"/>
            </a:xfrm>
            <a:prstGeom prst="ellipse">
              <a:avLst/>
            </a:prstGeom>
            <a:solidFill>
              <a:schemeClr val="accent6">
                <a:lumMod val="60000"/>
                <a:lumOff val="40000"/>
              </a:schemeClr>
            </a:solidFill>
            <a:effectLst>
              <a:softEdge rad="193274"/>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Pragmatique</a:t>
              </a:r>
            </a:p>
          </p:txBody>
        </p:sp>
        <p:sp>
          <p:nvSpPr>
            <p:cNvPr id="28" name="Ellipse 27">
              <a:extLst>
                <a:ext uri="{FF2B5EF4-FFF2-40B4-BE49-F238E27FC236}">
                  <a16:creationId xmlns:a16="http://schemas.microsoft.com/office/drawing/2014/main" id="{A7DCF14F-582D-E9A3-E624-DEDE4C98549D}"/>
                </a:ext>
              </a:extLst>
            </p:cNvPr>
            <p:cNvSpPr/>
            <p:nvPr/>
          </p:nvSpPr>
          <p:spPr bwMode="auto">
            <a:xfrm>
              <a:off x="12027486" y="7193540"/>
              <a:ext cx="1886157" cy="698856"/>
            </a:xfrm>
            <a:prstGeom prst="ellipse">
              <a:avLst/>
            </a:prstGeom>
            <a:solidFill>
              <a:schemeClr val="accent6">
                <a:lumMod val="60000"/>
                <a:lumOff val="40000"/>
              </a:schemeClr>
            </a:solidFill>
            <a:effectLst>
              <a:softEdge rad="193274"/>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Sémantique</a:t>
              </a: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87670040" name="Titre 1"/>
          <p:cNvSpPr>
            <a:spLocks noGrp="1"/>
          </p:cNvSpPr>
          <p:nvPr>
            <p:ph type="title"/>
          </p:nvPr>
        </p:nvSpPr>
        <p:spPr bwMode="auto"/>
        <p:txBody>
          <a:bodyPr/>
          <a:lstStyle/>
          <a:p>
            <a:pPr>
              <a:defRPr/>
            </a:pPr>
            <a:r>
              <a:rPr lang="fr-FR" sz="7200" b="1" dirty="0">
                <a:latin typeface="Times New Roman" panose="02020603050405020304" pitchFamily="18" charset="0"/>
                <a:cs typeface="Times New Roman" panose="02020603050405020304" pitchFamily="18" charset="0"/>
              </a:rPr>
              <a:t>Trois objectifs de l’étude </a:t>
            </a:r>
            <a:endParaRPr dirty="0"/>
          </a:p>
        </p:txBody>
      </p:sp>
      <p:sp>
        <p:nvSpPr>
          <p:cNvPr id="326408298" name="Espace réservé du contenu 2"/>
          <p:cNvSpPr>
            <a:spLocks noGrp="1"/>
          </p:cNvSpPr>
          <p:nvPr>
            <p:ph idx="1"/>
          </p:nvPr>
        </p:nvSpPr>
        <p:spPr bwMode="auto">
          <a:xfrm>
            <a:off x="1115143" y="2918868"/>
            <a:ext cx="17191037" cy="5379366"/>
          </a:xfrm>
        </p:spPr>
        <p:txBody>
          <a:bodyPr>
            <a:normAutofit lnSpcReduction="10000"/>
          </a:bodyPr>
          <a:lstStyle/>
          <a:p>
            <a:pPr algn="just"/>
            <a:r>
              <a:rPr lang="fr-FR" sz="3600" dirty="0">
                <a:latin typeface="Times New Roman" panose="02020603050405020304" pitchFamily="18" charset="0"/>
                <a:cs typeface="Times New Roman" panose="02020603050405020304" pitchFamily="18" charset="0"/>
              </a:rPr>
              <a:t> </a:t>
            </a:r>
            <a:r>
              <a:rPr lang="fr-FR" sz="4000" dirty="0">
                <a:latin typeface="Times New Roman" panose="02020603050405020304" pitchFamily="18" charset="0"/>
                <a:cs typeface="Times New Roman" panose="02020603050405020304" pitchFamily="18" charset="0"/>
              </a:rPr>
              <a:t>Confirmer les liens existants entre les compétences langagières, les CPS et les FE d’abord deux à deux, puis dans un modèle plus globale centrés sur l’élève en lien avec les effets produits sur le bien-être scolaire.</a:t>
            </a:r>
          </a:p>
          <a:p>
            <a:pPr marL="0" indent="0" algn="just">
              <a:buNone/>
            </a:pPr>
            <a:endParaRPr lang="fr-FR" sz="4000" dirty="0">
              <a:latin typeface="Times New Roman" panose="02020603050405020304" pitchFamily="18" charset="0"/>
              <a:cs typeface="Times New Roman" panose="02020603050405020304" pitchFamily="18" charset="0"/>
            </a:endParaRPr>
          </a:p>
          <a:p>
            <a:pPr algn="just"/>
            <a:r>
              <a:rPr lang="fr-FR" sz="4000" dirty="0">
                <a:latin typeface="Times New Roman" panose="02020603050405020304" pitchFamily="18" charset="0"/>
                <a:cs typeface="Times New Roman" panose="02020603050405020304" pitchFamily="18" charset="0"/>
              </a:rPr>
              <a:t>Étudier l’évolution de ces liens en fonction de l’âge de l’enfant, à deux ans d’intervalle.</a:t>
            </a:r>
          </a:p>
          <a:p>
            <a:pPr marL="0" indent="0" algn="just">
              <a:buNone/>
            </a:pPr>
            <a:endParaRPr lang="fr-FR" sz="4000" dirty="0">
              <a:latin typeface="Times New Roman" panose="02020603050405020304" pitchFamily="18" charset="0"/>
              <a:cs typeface="Times New Roman" panose="02020603050405020304" pitchFamily="18" charset="0"/>
            </a:endParaRPr>
          </a:p>
          <a:p>
            <a:pPr algn="just"/>
            <a:r>
              <a:rPr lang="fr-FR" sz="4000" dirty="0">
                <a:latin typeface="Times New Roman" panose="02020603050405020304" pitchFamily="18" charset="0"/>
                <a:cs typeface="Times New Roman" panose="02020603050405020304" pitchFamily="18" charset="0"/>
              </a:rPr>
              <a:t>Éprouver ce modèle selon que les enfants aient ou non commencé leur scolarité en contexte du Covid-19.</a:t>
            </a:r>
          </a:p>
        </p:txBody>
      </p:sp>
      <p:sp>
        <p:nvSpPr>
          <p:cNvPr id="257449326" name="Rectangle 28"/>
          <p:cNvSpPr>
            <a:spLocks noGrp="1" noChangeArrowheads="1"/>
          </p:cNvSpPr>
          <p:nvPr>
            <p:ph type="sldNum" idx="10"/>
          </p:nvPr>
        </p:nvSpPr>
        <p:spPr bwMode="auto">
          <a:ln/>
        </p:spPr>
        <p:txBody>
          <a:bodyPr/>
          <a:lstStyle>
            <a:lvl1pPr>
              <a:defRPr/>
            </a:lvl1pPr>
          </a:lstStyle>
          <a:p>
            <a:pPr>
              <a:defRPr/>
            </a:pPr>
            <a:fld id="{70DE08AA-6B77-1AED-0E34-7579307DCFC3}" type="slidenum">
              <a:rPr lang="fr-F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44F5F2-1137-CAD3-506A-19F800F2CF06}"/>
              </a:ext>
            </a:extLst>
          </p:cNvPr>
          <p:cNvSpPr>
            <a:spLocks noGrp="1"/>
          </p:cNvSpPr>
          <p:nvPr>
            <p:ph type="title"/>
          </p:nvPr>
        </p:nvSpPr>
        <p:spPr>
          <a:xfrm>
            <a:off x="1006625" y="233338"/>
            <a:ext cx="17518712" cy="1134794"/>
          </a:xfrm>
        </p:spPr>
        <p:txBody>
          <a:bodyPr>
            <a:noAutofit/>
          </a:bodyPr>
          <a:lstStyle/>
          <a:p>
            <a:r>
              <a:rPr lang="fr-FR" sz="5400" b="1" dirty="0">
                <a:latin typeface="Times New Roman" panose="02020603050405020304" pitchFamily="18" charset="0"/>
                <a:cs typeface="Times New Roman" panose="02020603050405020304" pitchFamily="18" charset="0"/>
              </a:rPr>
              <a:t>Fonction exécutive : Contrôle inhibiteur</a:t>
            </a:r>
            <a:br>
              <a:rPr lang="fr-FR" sz="2000" dirty="0">
                <a:latin typeface="Times New Roman" panose="02020603050405020304" pitchFamily="18" charset="0"/>
                <a:cs typeface="Times New Roman" panose="02020603050405020304" pitchFamily="18" charset="0"/>
              </a:rPr>
            </a:br>
            <a:endParaRPr lang="fr-FR" sz="2000" dirty="0"/>
          </a:p>
        </p:txBody>
      </p:sp>
      <p:sp>
        <p:nvSpPr>
          <p:cNvPr id="4" name="Espace réservé du numéro de diapositive 3">
            <a:extLst>
              <a:ext uri="{FF2B5EF4-FFF2-40B4-BE49-F238E27FC236}">
                <a16:creationId xmlns:a16="http://schemas.microsoft.com/office/drawing/2014/main" id="{6070519F-181C-6590-C02F-37E880A78DD5}"/>
              </a:ext>
            </a:extLst>
          </p:cNvPr>
          <p:cNvSpPr>
            <a:spLocks noGrp="1"/>
          </p:cNvSpPr>
          <p:nvPr>
            <p:ph type="sldNum" idx="10"/>
          </p:nvPr>
        </p:nvSpPr>
        <p:spPr/>
        <p:txBody>
          <a:bodyPr/>
          <a:lstStyle/>
          <a:p>
            <a:pPr>
              <a:defRPr/>
            </a:pPr>
            <a:fld id="{00F44F41-F546-4384-B9D2-7BAE4E4EDD16}" type="slidenum">
              <a:rPr lang="fr-FR" smtClean="0"/>
              <a:t>7</a:t>
            </a:fld>
            <a:endParaRPr lang="fr-FR"/>
          </a:p>
        </p:txBody>
      </p:sp>
      <p:sp>
        <p:nvSpPr>
          <p:cNvPr id="6" name="ZoneTexte 5">
            <a:extLst>
              <a:ext uri="{FF2B5EF4-FFF2-40B4-BE49-F238E27FC236}">
                <a16:creationId xmlns:a16="http://schemas.microsoft.com/office/drawing/2014/main" id="{C0F116CC-C6F0-6B9F-BF8B-4E083DC85D4D}"/>
              </a:ext>
            </a:extLst>
          </p:cNvPr>
          <p:cNvSpPr txBox="1"/>
          <p:nvPr/>
        </p:nvSpPr>
        <p:spPr>
          <a:xfrm>
            <a:off x="983334" y="1182028"/>
            <a:ext cx="17537018" cy="1938992"/>
          </a:xfrm>
          <a:prstGeom prst="rect">
            <a:avLst/>
          </a:prstGeom>
          <a:solidFill>
            <a:schemeClr val="accent4">
              <a:lumMod val="60000"/>
              <a:lumOff val="40000"/>
            </a:schemeClr>
          </a:solidFill>
        </p:spPr>
        <p:txBody>
          <a:bodyPr wrap="square">
            <a:spAutoFit/>
          </a:bodyPr>
          <a:lstStyle/>
          <a:p>
            <a:pPr algn="just"/>
            <a:r>
              <a:rPr lang="fr-FR" sz="2400" b="1" dirty="0">
                <a:latin typeface="Times New Roman" panose="02020603050405020304" pitchFamily="18" charset="0"/>
                <a:cs typeface="Times New Roman" panose="02020603050405020304" pitchFamily="18" charset="0"/>
              </a:rPr>
              <a:t>Contrôle inhibiteur</a:t>
            </a:r>
          </a:p>
          <a:p>
            <a:pPr marL="342900" indent="-3429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Permet de faire des choix, d’opérer des changements plutôt que d’être exclusivement régi par les habitudes, les réflexes ou des pensées dominantes.</a:t>
            </a:r>
            <a:r>
              <a:rPr lang="fr-FR"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r>
              <a:rPr lang="fr-FR" sz="2400" dirty="0">
                <a:latin typeface="Times New Roman" panose="02020603050405020304" pitchFamily="18" charset="0"/>
                <a:ea typeface="Times New Roman" panose="02020603050405020304" pitchFamily="18" charset="0"/>
                <a:cs typeface="Times New Roman" panose="02020603050405020304" pitchFamily="18" charset="0"/>
              </a:rPr>
              <a:t>E</a:t>
            </a:r>
            <a:r>
              <a:rPr lang="fr-FR" sz="2400" kern="0" dirty="0">
                <a:effectLst/>
                <a:latin typeface="Times New Roman" panose="02020603050405020304" pitchFamily="18" charset="0"/>
                <a:ea typeface="Times New Roman" panose="02020603050405020304" pitchFamily="18" charset="0"/>
                <a:cs typeface="Times New Roman" panose="02020603050405020304" pitchFamily="18" charset="0"/>
              </a:rPr>
              <a:t>ssentielle à la régulation des comportements (</a:t>
            </a:r>
            <a:r>
              <a:rPr lang="fr-FR" sz="2400" dirty="0">
                <a:latin typeface="Times New Roman" panose="02020603050405020304" pitchFamily="18" charset="0"/>
                <a:cs typeface="Times New Roman" panose="02020603050405020304" pitchFamily="18" charset="0"/>
              </a:rPr>
              <a:t>Nigg, 2000)</a:t>
            </a:r>
          </a:p>
          <a:p>
            <a:pPr marL="342900" indent="-342900" algn="just">
              <a:buFont typeface="Arial" panose="020B0604020202020204" pitchFamily="34" charset="0"/>
              <a:buChar char="•"/>
            </a:pPr>
            <a:r>
              <a:rPr lang="fr-FR" sz="2400" dirty="0">
                <a:latin typeface="Times New Roman" panose="02020603050405020304" pitchFamily="18" charset="0"/>
                <a:ea typeface="Times New Roman" panose="02020603050405020304" pitchFamily="18" charset="0"/>
                <a:cs typeface="Times New Roman" panose="02020603050405020304" pitchFamily="18" charset="0"/>
              </a:rPr>
              <a:t>S</a:t>
            </a:r>
            <a:r>
              <a:rPr lang="fr-FR" sz="2400" kern="0" dirty="0">
                <a:effectLst/>
                <a:latin typeface="Times New Roman" panose="02020603050405020304" pitchFamily="18" charset="0"/>
                <a:ea typeface="Times New Roman" panose="02020603050405020304" pitchFamily="18" charset="0"/>
                <a:cs typeface="Times New Roman" panose="02020603050405020304" pitchFamily="18" charset="0"/>
              </a:rPr>
              <a:t>on déficit conduit souvent à des difficultés d'autorégulation et à des comportements impulsifs.</a:t>
            </a:r>
            <a:endParaRPr lang="fr-FR" sz="2400" dirty="0">
              <a:latin typeface="Times New Roman" panose="02020603050405020304" pitchFamily="18" charset="0"/>
              <a:cs typeface="Times New Roman" panose="02020603050405020304" pitchFamily="18" charset="0"/>
            </a:endParaRPr>
          </a:p>
        </p:txBody>
      </p:sp>
      <p:sp>
        <p:nvSpPr>
          <p:cNvPr id="10" name="Espace réservé du texte 5">
            <a:extLst>
              <a:ext uri="{FF2B5EF4-FFF2-40B4-BE49-F238E27FC236}">
                <a16:creationId xmlns:a16="http://schemas.microsoft.com/office/drawing/2014/main" id="{47A4576B-13D5-622B-AE6E-8E6A3CE2CCBF}"/>
              </a:ext>
            </a:extLst>
          </p:cNvPr>
          <p:cNvSpPr txBox="1">
            <a:spLocks/>
          </p:cNvSpPr>
          <p:nvPr/>
        </p:nvSpPr>
        <p:spPr>
          <a:xfrm>
            <a:off x="1006625" y="3195202"/>
            <a:ext cx="10657184" cy="4383749"/>
          </a:xfrm>
          <a:prstGeom prst="rect">
            <a:avLst/>
          </a:prstGeom>
          <a:solidFill>
            <a:schemeClr val="accent2">
              <a:lumMod val="40000"/>
              <a:lumOff val="60000"/>
            </a:schemeClr>
          </a:solidFill>
        </p:spPr>
        <p:txBody>
          <a:bodyPr>
            <a:normAutofit/>
          </a:bodyPr>
          <a:lstStyle>
            <a:lvl1pPr marL="356387" indent="-356387" algn="l" defTabSz="1425550">
              <a:lnSpc>
                <a:spcPct val="90000"/>
              </a:lnSpc>
              <a:spcBef>
                <a:spcPts val="1559"/>
              </a:spcBef>
              <a:buFont typeface="Arial"/>
              <a:buChar char="•"/>
              <a:defRPr sz="3600" b="0" i="0">
                <a:solidFill>
                  <a:schemeClr val="tx1"/>
                </a:solidFill>
                <a:latin typeface="Source Sans Pro"/>
                <a:ea typeface="Source Sans Pro"/>
                <a:cs typeface="+mn-cs"/>
              </a:defRPr>
            </a:lvl1pPr>
            <a:lvl2pPr marL="1069162" indent="-356387" algn="l" defTabSz="1425550">
              <a:lnSpc>
                <a:spcPct val="90000"/>
              </a:lnSpc>
              <a:spcBef>
                <a:spcPts val="780"/>
              </a:spcBef>
              <a:buFont typeface="Courier New"/>
              <a:buChar char="o"/>
              <a:defRPr sz="3200">
                <a:solidFill>
                  <a:schemeClr val="tx1"/>
                </a:solidFill>
                <a:latin typeface="Source Sans Pro"/>
                <a:ea typeface="Source Sans Pro"/>
                <a:cs typeface="+mn-cs"/>
              </a:defRPr>
            </a:lvl2pPr>
            <a:lvl3pPr marL="1781937" indent="-356387" algn="l" defTabSz="1425550">
              <a:lnSpc>
                <a:spcPct val="90000"/>
              </a:lnSpc>
              <a:spcBef>
                <a:spcPts val="780"/>
              </a:spcBef>
              <a:buFont typeface="Police système Courant"/>
              <a:buChar char="–"/>
              <a:defRPr sz="2800">
                <a:solidFill>
                  <a:schemeClr val="tx1"/>
                </a:solidFill>
                <a:latin typeface="Source Sans Pro"/>
                <a:ea typeface="Source Sans Pro"/>
                <a:cs typeface="+mn-cs"/>
              </a:defRPr>
            </a:lvl3pPr>
            <a:lvl4pPr marL="2494712" indent="-356387" algn="l" defTabSz="1425550">
              <a:lnSpc>
                <a:spcPct val="90000"/>
              </a:lnSpc>
              <a:spcBef>
                <a:spcPts val="780"/>
              </a:spcBef>
              <a:buFont typeface="Police système Courant"/>
              <a:buChar char="»"/>
              <a:defRPr sz="2400">
                <a:solidFill>
                  <a:schemeClr val="tx1"/>
                </a:solidFill>
                <a:latin typeface="Source Sans Pro"/>
                <a:ea typeface="Source Sans Pro"/>
                <a:cs typeface="+mn-cs"/>
              </a:defRPr>
            </a:lvl4pPr>
            <a:lvl5pPr marL="3207487" indent="-356387" algn="l" defTabSz="1425550">
              <a:lnSpc>
                <a:spcPct val="90000"/>
              </a:lnSpc>
              <a:spcBef>
                <a:spcPts val="780"/>
              </a:spcBef>
              <a:buFont typeface="Arial"/>
              <a:buChar char="•"/>
              <a:defRPr sz="2800">
                <a:solidFill>
                  <a:schemeClr val="tx1"/>
                </a:solidFill>
                <a:latin typeface="+mn-lt"/>
                <a:ea typeface="+mn-ea"/>
                <a:cs typeface="+mn-cs"/>
              </a:defRPr>
            </a:lvl5pPr>
            <a:lvl6pPr marL="3920261" indent="-356387" algn="l" defTabSz="1425550">
              <a:lnSpc>
                <a:spcPct val="90000"/>
              </a:lnSpc>
              <a:spcBef>
                <a:spcPts val="780"/>
              </a:spcBef>
              <a:buFont typeface="Arial"/>
              <a:buChar char="•"/>
              <a:defRPr sz="2800">
                <a:solidFill>
                  <a:schemeClr val="tx1"/>
                </a:solidFill>
                <a:latin typeface="+mn-lt"/>
                <a:ea typeface="+mn-ea"/>
                <a:cs typeface="+mn-cs"/>
              </a:defRPr>
            </a:lvl6pPr>
            <a:lvl7pPr marL="4633036" indent="-356387" algn="l" defTabSz="1425550">
              <a:lnSpc>
                <a:spcPct val="90000"/>
              </a:lnSpc>
              <a:spcBef>
                <a:spcPts val="780"/>
              </a:spcBef>
              <a:buFont typeface="Arial"/>
              <a:buChar char="•"/>
              <a:defRPr sz="2800">
                <a:solidFill>
                  <a:schemeClr val="tx1"/>
                </a:solidFill>
                <a:latin typeface="+mn-lt"/>
                <a:ea typeface="+mn-ea"/>
                <a:cs typeface="+mn-cs"/>
              </a:defRPr>
            </a:lvl7pPr>
            <a:lvl8pPr marL="5345811" indent="-356387" algn="l" defTabSz="1425550">
              <a:lnSpc>
                <a:spcPct val="90000"/>
              </a:lnSpc>
              <a:spcBef>
                <a:spcPts val="780"/>
              </a:spcBef>
              <a:buFont typeface="Arial"/>
              <a:buChar char="•"/>
              <a:defRPr sz="2800">
                <a:solidFill>
                  <a:schemeClr val="tx1"/>
                </a:solidFill>
                <a:latin typeface="+mn-lt"/>
                <a:ea typeface="+mn-ea"/>
                <a:cs typeface="+mn-cs"/>
              </a:defRPr>
            </a:lvl8pPr>
            <a:lvl9pPr marL="6058586" indent="-356387" algn="l" defTabSz="1425550">
              <a:lnSpc>
                <a:spcPct val="90000"/>
              </a:lnSpc>
              <a:spcBef>
                <a:spcPts val="780"/>
              </a:spcBef>
              <a:buFont typeface="Arial"/>
              <a:buChar char="•"/>
              <a:defRPr sz="2800">
                <a:solidFill>
                  <a:schemeClr val="tx1"/>
                </a:solidFill>
                <a:latin typeface="+mn-lt"/>
                <a:ea typeface="+mn-ea"/>
                <a:cs typeface="+mn-cs"/>
              </a:defRPr>
            </a:lvl9pPr>
          </a:lstStyle>
          <a:p>
            <a:pPr marL="0" indent="0" algn="just">
              <a:buNone/>
            </a:pPr>
            <a:r>
              <a:rPr lang="fr-FR" sz="3200" b="1" dirty="0">
                <a:latin typeface="Times New Roman" panose="02020603050405020304" pitchFamily="18" charset="0"/>
                <a:cs typeface="Times New Roman" panose="02020603050405020304" pitchFamily="18" charset="0"/>
              </a:rPr>
              <a:t>Outils de Mesure: </a:t>
            </a:r>
          </a:p>
          <a:p>
            <a:pPr marL="0" indent="0" algn="just">
              <a:buNone/>
            </a:pPr>
            <a:r>
              <a:rPr lang="fr-FR" sz="3200" b="1" dirty="0">
                <a:latin typeface="Times New Roman" panose="02020603050405020304" pitchFamily="18" charset="0"/>
                <a:cs typeface="Times New Roman" panose="02020603050405020304" pitchFamily="18" charset="0"/>
              </a:rPr>
              <a:t>NEPSY </a:t>
            </a:r>
            <a:r>
              <a:rPr lang="fr-FR" sz="2600" b="1" dirty="0">
                <a:latin typeface="Times New Roman" panose="02020603050405020304" pitchFamily="18" charset="0"/>
                <a:cs typeface="Times New Roman" panose="02020603050405020304" pitchFamily="18" charset="0"/>
              </a:rPr>
              <a:t>II </a:t>
            </a:r>
            <a:r>
              <a:rPr lang="fr-FR" sz="2600" dirty="0">
                <a:latin typeface="Times New Roman" panose="02020603050405020304" pitchFamily="18" charset="0"/>
                <a:cs typeface="Times New Roman" panose="02020603050405020304" pitchFamily="18" charset="0"/>
              </a:rPr>
              <a:t>: </a:t>
            </a:r>
            <a:r>
              <a:rPr lang="fr-FR" sz="2600" dirty="0">
                <a:latin typeface="Times New Roman" panose="02020603050405020304" pitchFamily="18" charset="0"/>
                <a:ea typeface="Times New Roman" panose="02020603050405020304" pitchFamily="18" charset="0"/>
                <a:cs typeface="Times New Roman" panose="02020603050405020304" pitchFamily="18" charset="0"/>
              </a:rPr>
              <a:t>batterie d'évaluation neuropsychologique (5 à 16 ans et 11 mois) =&gt; </a:t>
            </a:r>
            <a:r>
              <a:rPr lang="fr-FR" sz="2600" b="1" u="sng" dirty="0">
                <a:latin typeface="Times New Roman" panose="02020603050405020304" pitchFamily="18" charset="0"/>
                <a:ea typeface="Times New Roman" panose="02020603050405020304" pitchFamily="18" charset="0"/>
                <a:cs typeface="Times New Roman" panose="02020603050405020304" pitchFamily="18" charset="0"/>
              </a:rPr>
              <a:t>six subtests</a:t>
            </a:r>
            <a:r>
              <a:rPr lang="fr-FR" sz="2600" dirty="0">
                <a:latin typeface="Times New Roman" panose="02020603050405020304" pitchFamily="18" charset="0"/>
                <a:ea typeface="Times New Roman" panose="02020603050405020304" pitchFamily="18" charset="0"/>
                <a:cs typeface="Times New Roman" panose="02020603050405020304" pitchFamily="18" charset="0"/>
              </a:rPr>
              <a:t> : Attention auditive et réponses associées, Catégorisation, Fluidité de dessins, Horloges, </a:t>
            </a:r>
            <a:r>
              <a:rPr lang="fr-FR" sz="2600" b="1" dirty="0">
                <a:latin typeface="Times New Roman" panose="02020603050405020304" pitchFamily="18" charset="0"/>
                <a:ea typeface="Times New Roman" panose="02020603050405020304" pitchFamily="18" charset="0"/>
                <a:cs typeface="Times New Roman" panose="02020603050405020304" pitchFamily="18" charset="0"/>
              </a:rPr>
              <a:t>Inhibition </a:t>
            </a:r>
            <a:r>
              <a:rPr lang="fr-FR" sz="2600" dirty="0">
                <a:latin typeface="Times New Roman" panose="02020603050405020304" pitchFamily="18" charset="0"/>
                <a:ea typeface="Times New Roman" panose="02020603050405020304" pitchFamily="18" charset="0"/>
                <a:cs typeface="Times New Roman" panose="02020603050405020304" pitchFamily="18" charset="0"/>
              </a:rPr>
              <a:t>et Statue</a:t>
            </a:r>
            <a:r>
              <a:rPr lang="fr-FR" sz="2800" dirty="0">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buNone/>
            </a:pPr>
            <a:r>
              <a:rPr lang="fr-FR" sz="2400" dirty="0">
                <a:latin typeface="Times New Roman" panose="02020603050405020304" pitchFamily="18" charset="0"/>
                <a:ea typeface="Times New Roman" panose="02020603050405020304" pitchFamily="18" charset="0"/>
                <a:cs typeface="Times New Roman" panose="02020603050405020304" pitchFamily="18" charset="0"/>
              </a:rPr>
              <a:t>       épreuve d'Inhibition : évalue la capacité du sujet à inhiber des réponses automatiques non pertinentes, en mesurant la vitesse, la précision et l'effet de la contrainte d'inhibition sur la performance</a:t>
            </a:r>
            <a:r>
              <a:rPr lang="fr-FR" sz="2800" b="0" i="0" u="none" strike="noStrike" kern="1200" dirty="0">
                <a:solidFill>
                  <a:srgbClr val="000000"/>
                </a:solidFill>
                <a:effectLst/>
                <a:latin typeface="Aptos" panose="020B0004020202020204" pitchFamily="34" charset="0"/>
              </a:rPr>
              <a:t>. </a:t>
            </a:r>
            <a:endParaRPr lang="fr-FR" sz="2800" b="0" i="0" u="none" strike="noStrike" dirty="0">
              <a:effectLst/>
              <a:latin typeface="Arial" panose="020B0604020202020204" pitchFamily="34" charset="0"/>
            </a:endParaRPr>
          </a:p>
        </p:txBody>
      </p:sp>
      <p:sp>
        <p:nvSpPr>
          <p:cNvPr id="11" name="ZoneTexte 10">
            <a:extLst>
              <a:ext uri="{FF2B5EF4-FFF2-40B4-BE49-F238E27FC236}">
                <a16:creationId xmlns:a16="http://schemas.microsoft.com/office/drawing/2014/main" id="{9042A065-90FD-9C4B-2D7F-4345D432300A}"/>
              </a:ext>
            </a:extLst>
          </p:cNvPr>
          <p:cNvSpPr txBox="1"/>
          <p:nvPr/>
        </p:nvSpPr>
        <p:spPr>
          <a:xfrm>
            <a:off x="11856069" y="4040410"/>
            <a:ext cx="7127305" cy="4770537"/>
          </a:xfrm>
          <a:prstGeom prst="rect">
            <a:avLst/>
          </a:prstGeom>
          <a:solidFill>
            <a:schemeClr val="bg1"/>
          </a:solidFill>
        </p:spPr>
        <p:txBody>
          <a:bodyPr wrap="square" rtlCol="0">
            <a:spAutoFit/>
          </a:bodyPr>
          <a:lstStyle/>
          <a:p>
            <a:r>
              <a:rPr lang="fr-FR" sz="1600" b="1" dirty="0">
                <a:latin typeface="Times New Roman" panose="02020603050405020304" pitchFamily="18" charset="0"/>
                <a:cs typeface="Times New Roman" panose="02020603050405020304" pitchFamily="18" charset="0"/>
              </a:rPr>
              <a:t>Bibliographie:</a:t>
            </a:r>
          </a:p>
          <a:p>
            <a:r>
              <a:rPr lang="fr-FR" sz="1600" dirty="0">
                <a:latin typeface="Times New Roman" panose="02020603050405020304" pitchFamily="18" charset="0"/>
                <a:cs typeface="Times New Roman" panose="02020603050405020304" pitchFamily="18" charset="0"/>
              </a:rPr>
              <a:t>Diamond, A. (2013). </a:t>
            </a:r>
            <a:r>
              <a:rPr lang="fr-FR" sz="1600" dirty="0" err="1">
                <a:latin typeface="Times New Roman" panose="02020603050405020304" pitchFamily="18" charset="0"/>
                <a:cs typeface="Times New Roman" panose="02020603050405020304" pitchFamily="18" charset="0"/>
              </a:rPr>
              <a:t>Executive</a:t>
            </a:r>
            <a:r>
              <a:rPr lang="fr-FR" sz="1600" dirty="0">
                <a:latin typeface="Times New Roman" panose="02020603050405020304" pitchFamily="18" charset="0"/>
                <a:cs typeface="Times New Roman" panose="02020603050405020304" pitchFamily="18" charset="0"/>
              </a:rPr>
              <a:t> </a:t>
            </a:r>
            <a:r>
              <a:rPr lang="fr-FR" sz="1600" dirty="0" err="1">
                <a:latin typeface="Times New Roman" panose="02020603050405020304" pitchFamily="18" charset="0"/>
                <a:cs typeface="Times New Roman" panose="02020603050405020304" pitchFamily="18" charset="0"/>
              </a:rPr>
              <a:t>Functions</a:t>
            </a:r>
            <a:r>
              <a:rPr lang="fr-FR" sz="1600" dirty="0">
                <a:latin typeface="Times New Roman" panose="02020603050405020304" pitchFamily="18" charset="0"/>
                <a:cs typeface="Times New Roman" panose="02020603050405020304" pitchFamily="18" charset="0"/>
              </a:rPr>
              <a:t>, The </a:t>
            </a:r>
            <a:r>
              <a:rPr lang="fr-FR" sz="1600" dirty="0" err="1">
                <a:latin typeface="Times New Roman" panose="02020603050405020304" pitchFamily="18" charset="0"/>
                <a:cs typeface="Times New Roman" panose="02020603050405020304" pitchFamily="18" charset="0"/>
              </a:rPr>
              <a:t>Annual</a:t>
            </a:r>
            <a:r>
              <a:rPr lang="fr-FR" sz="1600" dirty="0">
                <a:latin typeface="Times New Roman" panose="02020603050405020304" pitchFamily="18" charset="0"/>
                <a:cs typeface="Times New Roman" panose="02020603050405020304" pitchFamily="18" charset="0"/>
              </a:rPr>
              <a:t> </a:t>
            </a:r>
            <a:r>
              <a:rPr lang="fr-FR" sz="1600" dirty="0" err="1">
                <a:latin typeface="Times New Roman" panose="02020603050405020304" pitchFamily="18" charset="0"/>
                <a:cs typeface="Times New Roman" panose="02020603050405020304" pitchFamily="18" charset="0"/>
              </a:rPr>
              <a:t>Review</a:t>
            </a:r>
            <a:r>
              <a:rPr lang="fr-FR" sz="1600" dirty="0">
                <a:latin typeface="Times New Roman" panose="02020603050405020304" pitchFamily="18" charset="0"/>
                <a:cs typeface="Times New Roman" panose="02020603050405020304" pitchFamily="18" charset="0"/>
              </a:rPr>
              <a:t> of Psychology, 64, 135-168. https://</a:t>
            </a:r>
            <a:r>
              <a:rPr lang="fr-FR" sz="1600" dirty="0" err="1">
                <a:latin typeface="Times New Roman" panose="02020603050405020304" pitchFamily="18" charset="0"/>
                <a:cs typeface="Times New Roman" panose="02020603050405020304" pitchFamily="18" charset="0"/>
              </a:rPr>
              <a:t>doi.org</a:t>
            </a:r>
            <a:r>
              <a:rPr lang="fr-FR" sz="1600" dirty="0">
                <a:latin typeface="Times New Roman" panose="02020603050405020304" pitchFamily="18" charset="0"/>
                <a:cs typeface="Times New Roman" panose="02020603050405020304" pitchFamily="18" charset="0"/>
              </a:rPr>
              <a:t>/10.1146/annurev-psych-113011-143750 </a:t>
            </a:r>
            <a:r>
              <a:rPr lang="fr-FR" sz="1600" dirty="0" err="1">
                <a:latin typeface="Times New Roman" panose="02020603050405020304" pitchFamily="18" charset="0"/>
                <a:cs typeface="Times New Roman" panose="02020603050405020304" pitchFamily="18" charset="0"/>
              </a:rPr>
              <a:t>Doebel</a:t>
            </a:r>
            <a:r>
              <a:rPr lang="fr-FR" sz="1600" dirty="0">
                <a:latin typeface="Times New Roman" panose="02020603050405020304" pitchFamily="18" charset="0"/>
                <a:cs typeface="Times New Roman" panose="02020603050405020304" pitchFamily="18" charset="0"/>
              </a:rPr>
              <a:t>, S. (2020). </a:t>
            </a:r>
          </a:p>
          <a:p>
            <a:endParaRPr lang="fr-FR" sz="1600" dirty="0">
              <a:latin typeface="Times New Roman" panose="02020603050405020304" pitchFamily="18" charset="0"/>
              <a:cs typeface="Times New Roman" panose="02020603050405020304" pitchFamily="18" charset="0"/>
            </a:endParaRPr>
          </a:p>
          <a:p>
            <a:r>
              <a:rPr lang="fr-FR" sz="1600" dirty="0" err="1">
                <a:latin typeface="Times New Roman" panose="02020603050405020304" pitchFamily="18" charset="0"/>
                <a:cs typeface="Times New Roman" panose="02020603050405020304" pitchFamily="18" charset="0"/>
              </a:rPr>
              <a:t>Doebel</a:t>
            </a:r>
            <a:r>
              <a:rPr lang="fr-FR" sz="1600" dirty="0">
                <a:latin typeface="Times New Roman" panose="02020603050405020304" pitchFamily="18" charset="0"/>
                <a:cs typeface="Times New Roman" panose="02020603050405020304" pitchFamily="18" charset="0"/>
              </a:rPr>
              <a:t>, S. (2020). </a:t>
            </a:r>
            <a:r>
              <a:rPr lang="fr-FR" sz="1600" dirty="0" err="1">
                <a:latin typeface="Times New Roman" panose="02020603050405020304" pitchFamily="18" charset="0"/>
                <a:cs typeface="Times New Roman" panose="02020603050405020304" pitchFamily="18" charset="0"/>
              </a:rPr>
              <a:t>Rethinking</a:t>
            </a:r>
            <a:r>
              <a:rPr lang="fr-FR" sz="1600" dirty="0">
                <a:latin typeface="Times New Roman" panose="02020603050405020304" pitchFamily="18" charset="0"/>
                <a:cs typeface="Times New Roman" panose="02020603050405020304" pitchFamily="18" charset="0"/>
              </a:rPr>
              <a:t> </a:t>
            </a:r>
            <a:r>
              <a:rPr lang="fr-FR" sz="1600" dirty="0" err="1">
                <a:latin typeface="Times New Roman" panose="02020603050405020304" pitchFamily="18" charset="0"/>
                <a:cs typeface="Times New Roman" panose="02020603050405020304" pitchFamily="18" charset="0"/>
              </a:rPr>
              <a:t>Executive</a:t>
            </a:r>
            <a:r>
              <a:rPr lang="fr-FR" sz="1600" dirty="0">
                <a:latin typeface="Times New Roman" panose="02020603050405020304" pitchFamily="18" charset="0"/>
                <a:cs typeface="Times New Roman" panose="02020603050405020304" pitchFamily="18" charset="0"/>
              </a:rPr>
              <a:t> </a:t>
            </a:r>
            <a:r>
              <a:rPr lang="fr-FR" sz="1600" dirty="0" err="1">
                <a:latin typeface="Times New Roman" panose="02020603050405020304" pitchFamily="18" charset="0"/>
                <a:cs typeface="Times New Roman" panose="02020603050405020304" pitchFamily="18" charset="0"/>
              </a:rPr>
              <a:t>Function</a:t>
            </a:r>
            <a:r>
              <a:rPr lang="fr-FR" sz="1600" dirty="0">
                <a:latin typeface="Times New Roman" panose="02020603050405020304" pitchFamily="18" charset="0"/>
                <a:cs typeface="Times New Roman" panose="02020603050405020304" pitchFamily="18" charset="0"/>
              </a:rPr>
              <a:t> and </a:t>
            </a:r>
            <a:r>
              <a:rPr lang="fr-FR" sz="1600" dirty="0" err="1">
                <a:latin typeface="Times New Roman" panose="02020603050405020304" pitchFamily="18" charset="0"/>
                <a:cs typeface="Times New Roman" panose="02020603050405020304" pitchFamily="18" charset="0"/>
              </a:rPr>
              <a:t>its</a:t>
            </a:r>
            <a:r>
              <a:rPr lang="fr-FR" sz="1600" dirty="0">
                <a:latin typeface="Times New Roman" panose="02020603050405020304" pitchFamily="18" charset="0"/>
                <a:cs typeface="Times New Roman" panose="02020603050405020304" pitchFamily="18" charset="0"/>
              </a:rPr>
              <a:t> </a:t>
            </a:r>
            <a:r>
              <a:rPr lang="fr-FR" sz="1600" dirty="0" err="1">
                <a:latin typeface="Times New Roman" panose="02020603050405020304" pitchFamily="18" charset="0"/>
                <a:cs typeface="Times New Roman" panose="02020603050405020304" pitchFamily="18" charset="0"/>
              </a:rPr>
              <a:t>Development</a:t>
            </a:r>
            <a:r>
              <a:rPr lang="fr-FR" sz="1600" dirty="0">
                <a:latin typeface="Times New Roman" panose="02020603050405020304" pitchFamily="18" charset="0"/>
                <a:cs typeface="Times New Roman" panose="02020603050405020304" pitchFamily="18" charset="0"/>
              </a:rPr>
              <a:t>. Perspectives on </a:t>
            </a:r>
            <a:r>
              <a:rPr lang="fr-FR" sz="1600" dirty="0" err="1">
                <a:latin typeface="Times New Roman" panose="02020603050405020304" pitchFamily="18" charset="0"/>
                <a:cs typeface="Times New Roman" panose="02020603050405020304" pitchFamily="18" charset="0"/>
              </a:rPr>
              <a:t>Psychological</a:t>
            </a:r>
            <a:r>
              <a:rPr lang="fr-FR" sz="1600" dirty="0">
                <a:latin typeface="Times New Roman" panose="02020603050405020304" pitchFamily="18" charset="0"/>
                <a:cs typeface="Times New Roman" panose="02020603050405020304" pitchFamily="18" charset="0"/>
              </a:rPr>
              <a:t> Science,15. https://</a:t>
            </a:r>
            <a:r>
              <a:rPr lang="fr-FR" sz="1600" dirty="0" err="1">
                <a:latin typeface="Times New Roman" panose="02020603050405020304" pitchFamily="18" charset="0"/>
                <a:cs typeface="Times New Roman" panose="02020603050405020304" pitchFamily="18" charset="0"/>
              </a:rPr>
              <a:t>doi.org</a:t>
            </a:r>
            <a:r>
              <a:rPr lang="fr-FR" sz="1600" dirty="0">
                <a:latin typeface="Times New Roman" panose="02020603050405020304" pitchFamily="18" charset="0"/>
                <a:cs typeface="Times New Roman" panose="02020603050405020304" pitchFamily="18" charset="0"/>
              </a:rPr>
              <a:t>/10.1177/1745691620904771</a:t>
            </a:r>
          </a:p>
          <a:p>
            <a:endParaRPr lang="fr-FR" sz="1600" dirty="0">
              <a:latin typeface="Times New Roman" panose="02020603050405020304" pitchFamily="18" charset="0"/>
              <a:cs typeface="Times New Roman" panose="02020603050405020304" pitchFamily="18" charset="0"/>
            </a:endParaRPr>
          </a:p>
          <a:p>
            <a:r>
              <a:rPr lang="fr-FR" sz="1600" dirty="0" err="1">
                <a:latin typeface="Times New Roman" panose="02020603050405020304" pitchFamily="18" charset="0"/>
                <a:cs typeface="Times New Roman" panose="02020603050405020304" pitchFamily="18" charset="0"/>
              </a:rPr>
              <a:t>Rethinking</a:t>
            </a:r>
            <a:r>
              <a:rPr lang="fr-FR" sz="1600" dirty="0">
                <a:latin typeface="Times New Roman" panose="02020603050405020304" pitchFamily="18" charset="0"/>
                <a:cs typeface="Times New Roman" panose="02020603050405020304" pitchFamily="18" charset="0"/>
              </a:rPr>
              <a:t> </a:t>
            </a:r>
            <a:r>
              <a:rPr lang="fr-FR" sz="1600" dirty="0" err="1">
                <a:latin typeface="Times New Roman" panose="02020603050405020304" pitchFamily="18" charset="0"/>
                <a:cs typeface="Times New Roman" panose="02020603050405020304" pitchFamily="18" charset="0"/>
              </a:rPr>
              <a:t>Executive</a:t>
            </a:r>
            <a:r>
              <a:rPr lang="fr-FR" sz="1600" dirty="0">
                <a:latin typeface="Times New Roman" panose="02020603050405020304" pitchFamily="18" charset="0"/>
                <a:cs typeface="Times New Roman" panose="02020603050405020304" pitchFamily="18" charset="0"/>
              </a:rPr>
              <a:t> </a:t>
            </a:r>
            <a:r>
              <a:rPr lang="fr-FR" sz="1600" dirty="0" err="1">
                <a:latin typeface="Times New Roman" panose="02020603050405020304" pitchFamily="18" charset="0"/>
                <a:cs typeface="Times New Roman" panose="02020603050405020304" pitchFamily="18" charset="0"/>
              </a:rPr>
              <a:t>Function</a:t>
            </a:r>
            <a:r>
              <a:rPr lang="fr-FR" sz="1600" dirty="0">
                <a:latin typeface="Times New Roman" panose="02020603050405020304" pitchFamily="18" charset="0"/>
                <a:cs typeface="Times New Roman" panose="02020603050405020304" pitchFamily="18" charset="0"/>
              </a:rPr>
              <a:t> and </a:t>
            </a:r>
            <a:r>
              <a:rPr lang="fr-FR" sz="1600" dirty="0" err="1">
                <a:latin typeface="Times New Roman" panose="02020603050405020304" pitchFamily="18" charset="0"/>
                <a:cs typeface="Times New Roman" panose="02020603050405020304" pitchFamily="18" charset="0"/>
              </a:rPr>
              <a:t>its</a:t>
            </a:r>
            <a:r>
              <a:rPr lang="fr-FR" sz="1600" dirty="0">
                <a:latin typeface="Times New Roman" panose="02020603050405020304" pitchFamily="18" charset="0"/>
                <a:cs typeface="Times New Roman" panose="02020603050405020304" pitchFamily="18" charset="0"/>
              </a:rPr>
              <a:t> </a:t>
            </a:r>
            <a:r>
              <a:rPr lang="fr-FR" sz="1600" dirty="0" err="1">
                <a:latin typeface="Times New Roman" panose="02020603050405020304" pitchFamily="18" charset="0"/>
                <a:cs typeface="Times New Roman" panose="02020603050405020304" pitchFamily="18" charset="0"/>
              </a:rPr>
              <a:t>Development</a:t>
            </a:r>
            <a:r>
              <a:rPr lang="fr-FR" sz="1600" dirty="0">
                <a:latin typeface="Times New Roman" panose="02020603050405020304" pitchFamily="18" charset="0"/>
                <a:cs typeface="Times New Roman" panose="02020603050405020304" pitchFamily="18" charset="0"/>
              </a:rPr>
              <a:t>. Perspectives on </a:t>
            </a:r>
            <a:r>
              <a:rPr lang="fr-FR" sz="1600" dirty="0" err="1">
                <a:latin typeface="Times New Roman" panose="02020603050405020304" pitchFamily="18" charset="0"/>
                <a:cs typeface="Times New Roman" panose="02020603050405020304" pitchFamily="18" charset="0"/>
              </a:rPr>
              <a:t>Psychological</a:t>
            </a:r>
            <a:r>
              <a:rPr lang="fr-FR" sz="1600" dirty="0">
                <a:latin typeface="Times New Roman" panose="02020603050405020304" pitchFamily="18" charset="0"/>
                <a:cs typeface="Times New Roman" panose="02020603050405020304" pitchFamily="18" charset="0"/>
              </a:rPr>
              <a:t> Science,15. https://</a:t>
            </a:r>
            <a:r>
              <a:rPr lang="fr-FR" sz="1600" dirty="0" err="1">
                <a:latin typeface="Times New Roman" panose="02020603050405020304" pitchFamily="18" charset="0"/>
                <a:cs typeface="Times New Roman" panose="02020603050405020304" pitchFamily="18" charset="0"/>
              </a:rPr>
              <a:t>doi.org</a:t>
            </a:r>
            <a:r>
              <a:rPr lang="fr-FR" sz="1600" dirty="0">
                <a:latin typeface="Times New Roman" panose="02020603050405020304" pitchFamily="18" charset="0"/>
                <a:cs typeface="Times New Roman" panose="02020603050405020304" pitchFamily="18" charset="0"/>
              </a:rPr>
              <a:t>/10.1177/1745691620904771 </a:t>
            </a:r>
          </a:p>
          <a:p>
            <a:endParaRPr lang="fr-FR" sz="1600" dirty="0">
              <a:latin typeface="Times New Roman" panose="02020603050405020304" pitchFamily="18" charset="0"/>
              <a:cs typeface="Times New Roman" panose="02020603050405020304" pitchFamily="18" charset="0"/>
            </a:endParaRPr>
          </a:p>
          <a:p>
            <a:r>
              <a:rPr lang="fr-FR" sz="1600" dirty="0">
                <a:latin typeface="Times New Roman" panose="02020603050405020304" pitchFamily="18" charset="0"/>
                <a:cs typeface="Times New Roman" panose="02020603050405020304" pitchFamily="18" charset="0"/>
              </a:rPr>
              <a:t>Er-</a:t>
            </a:r>
            <a:r>
              <a:rPr lang="fr-FR" sz="1600" dirty="0" err="1">
                <a:latin typeface="Times New Roman" panose="02020603050405020304" pitchFamily="18" charset="0"/>
                <a:cs typeface="Times New Roman" panose="02020603050405020304" pitchFamily="18" charset="0"/>
              </a:rPr>
              <a:t>Rafiqi</a:t>
            </a:r>
            <a:r>
              <a:rPr lang="fr-FR" sz="1600" dirty="0">
                <a:latin typeface="Times New Roman" panose="02020603050405020304" pitchFamily="18" charset="0"/>
                <a:cs typeface="Times New Roman" panose="02020603050405020304" pitchFamily="18" charset="0"/>
              </a:rPr>
              <a:t>, M., </a:t>
            </a:r>
            <a:r>
              <a:rPr lang="fr-FR" sz="1600" dirty="0" err="1">
                <a:latin typeface="Times New Roman" panose="02020603050405020304" pitchFamily="18" charset="0"/>
                <a:cs typeface="Times New Roman" panose="02020603050405020304" pitchFamily="18" charset="0"/>
              </a:rPr>
              <a:t>Roukoz</a:t>
            </a:r>
            <a:r>
              <a:rPr lang="fr-FR" sz="1600" dirty="0">
                <a:latin typeface="Times New Roman" panose="02020603050405020304" pitchFamily="18" charset="0"/>
                <a:cs typeface="Times New Roman" panose="02020603050405020304" pitchFamily="18" charset="0"/>
              </a:rPr>
              <a:t>, C., Le Gall, D. &amp; Roy, A. (2017). Les fonctions exécutives chez l’enfant : développement, influences culturelles et perspectives cliniques. Revue de neuropsychologie, 9, 27-34. </a:t>
            </a:r>
            <a:r>
              <a:rPr lang="fr-FR" sz="1600" dirty="0">
                <a:latin typeface="Times New Roman" panose="02020603050405020304" pitchFamily="18" charset="0"/>
                <a:cs typeface="Times New Roman" panose="02020603050405020304" pitchFamily="18" charset="0"/>
                <a:hlinkClick r:id="rId2"/>
              </a:rPr>
              <a:t>https://doi.org/10.1684/nrp.2017.0405</a:t>
            </a:r>
            <a:endParaRPr lang="fr-FR" sz="1600" dirty="0">
              <a:latin typeface="Times New Roman" panose="02020603050405020304" pitchFamily="18" charset="0"/>
              <a:cs typeface="Times New Roman" panose="02020603050405020304" pitchFamily="18" charset="0"/>
            </a:endParaRPr>
          </a:p>
          <a:p>
            <a:endParaRPr lang="fr-FR" sz="1600" dirty="0">
              <a:latin typeface="Times New Roman" panose="02020603050405020304" pitchFamily="18" charset="0"/>
              <a:cs typeface="Times New Roman" panose="02020603050405020304" pitchFamily="18" charset="0"/>
            </a:endParaRPr>
          </a:p>
          <a:p>
            <a:r>
              <a:rPr lang="fr-FR" sz="1600" dirty="0">
                <a:latin typeface="Times New Roman" panose="02020603050405020304" pitchFamily="18" charset="0"/>
                <a:cs typeface="Times New Roman" panose="02020603050405020304" pitchFamily="18" charset="0"/>
              </a:rPr>
              <a:t>Roy, A., Le Gall, D., </a:t>
            </a:r>
            <a:r>
              <a:rPr lang="fr-FR" sz="1600" dirty="0" err="1">
                <a:latin typeface="Times New Roman" panose="02020603050405020304" pitchFamily="18" charset="0"/>
                <a:cs typeface="Times New Roman" panose="02020603050405020304" pitchFamily="18" charset="0"/>
              </a:rPr>
              <a:t>Roulin</a:t>
            </a:r>
            <a:r>
              <a:rPr lang="fr-FR" sz="1600" dirty="0">
                <a:latin typeface="Times New Roman" panose="02020603050405020304" pitchFamily="18" charset="0"/>
                <a:cs typeface="Times New Roman" panose="02020603050405020304" pitchFamily="18" charset="0"/>
              </a:rPr>
              <a:t>, J. &amp; Fournet, N. (2012). Les fonctions exécutives chez l'enfant : approche épistémologique et</a:t>
            </a:r>
          </a:p>
          <a:p>
            <a:r>
              <a:rPr lang="fr-FR" sz="1600" dirty="0">
                <a:latin typeface="Times New Roman" panose="02020603050405020304" pitchFamily="18" charset="0"/>
                <a:cs typeface="Times New Roman" panose="02020603050405020304" pitchFamily="18" charset="0"/>
              </a:rPr>
              <a:t>sémiologie clinique. Revue de neuropsychologie, 4, 287-297. </a:t>
            </a:r>
            <a:r>
              <a:rPr lang="fr-FR" sz="1600" dirty="0">
                <a:latin typeface="Times New Roman" panose="02020603050405020304" pitchFamily="18" charset="0"/>
                <a:cs typeface="Times New Roman" panose="02020603050405020304" pitchFamily="18" charset="0"/>
                <a:hlinkClick r:id="rId3"/>
              </a:rPr>
              <a:t>https://doi.org/10.1684/nrp.2012.0242</a:t>
            </a:r>
            <a:endParaRPr lang="fr-FR" sz="1600" dirty="0">
              <a:latin typeface="Times New Roman" panose="02020603050405020304" pitchFamily="18"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1C51B9B7-6F68-8629-1A97-CA504393B9CE}"/>
              </a:ext>
            </a:extLst>
          </p:cNvPr>
          <p:cNvGraphicFramePr>
            <a:graphicFrameLocks noGrp="1"/>
          </p:cNvGraphicFramePr>
          <p:nvPr>
            <p:extLst>
              <p:ext uri="{D42A27DB-BD31-4B8C-83A1-F6EECF244321}">
                <p14:modId xmlns:p14="http://schemas.microsoft.com/office/powerpoint/2010/main" val="2177250575"/>
              </p:ext>
            </p:extLst>
          </p:nvPr>
        </p:nvGraphicFramePr>
        <p:xfrm>
          <a:off x="1006624" y="6486154"/>
          <a:ext cx="7992889" cy="2797484"/>
        </p:xfrm>
        <a:graphic>
          <a:graphicData uri="http://schemas.openxmlformats.org/drawingml/2006/table">
            <a:tbl>
              <a:tblPr>
                <a:tableStyleId>{0660B408-B3CF-4A94-85FC-2B1E0A45F4A2}</a:tableStyleId>
              </a:tblPr>
              <a:tblGrid>
                <a:gridCol w="7992889">
                  <a:extLst>
                    <a:ext uri="{9D8B030D-6E8A-4147-A177-3AD203B41FA5}">
                      <a16:colId xmlns:a16="http://schemas.microsoft.com/office/drawing/2014/main" val="233798812"/>
                    </a:ext>
                  </a:extLst>
                </a:gridCol>
              </a:tblGrid>
              <a:tr h="279748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000" b="0" u="sng" dirty="0">
                          <a:solidFill>
                            <a:schemeClr val="tx1"/>
                          </a:solidFill>
                        </a:rPr>
                        <a:t>Épreuve: </a:t>
                      </a:r>
                      <a:r>
                        <a:rPr lang="fr-FR" sz="2000" b="0" dirty="0">
                          <a:solidFill>
                            <a:schemeClr val="tx1"/>
                          </a:solidFill>
                        </a:rPr>
                        <a:t>« Dis rond quand tu vois un carré » puis </a:t>
                      </a:r>
                      <a:r>
                        <a:rPr lang="fr-FR" sz="2000" b="0" dirty="0">
                          <a:solidFill>
                            <a:schemeClr val="tx1"/>
                          </a:solidFill>
                          <a:effectLst/>
                        </a:rPr>
                        <a:t>« Cette fois, quand la forme est noire, dis le nom correct de la forme mais quand la forme est blanche, dis le nom de l’autre forme. Par exemple, quand tu vois un carré noir, dis carré mais quand tu vois un carré blanc, dis rond. Quand tu vois un rond noir, dis rond mais quand tu vois un rond </a:t>
                      </a:r>
                      <a:r>
                        <a:rPr lang="fr-FR" sz="2000" b="0" dirty="0">
                          <a:effectLst/>
                        </a:rPr>
                        <a:t>blanc, dis carré». </a:t>
                      </a:r>
                      <a:endParaRPr lang="fr-FR" sz="2000" b="0" dirty="0">
                        <a:effectLst/>
                        <a:latin typeface="Times New Roman" panose="02020603050405020304" pitchFamily="18" charset="0"/>
                        <a:cs typeface="Times New Roman" panose="02020603050405020304" pitchFamily="18" charset="0"/>
                      </a:endParaRPr>
                    </a:p>
                  </a:txBody>
                  <a:tcPr>
                    <a:solidFill>
                      <a:schemeClr val="accent2">
                        <a:lumMod val="40000"/>
                        <a:lumOff val="60000"/>
                      </a:schemeClr>
                    </a:solidFill>
                  </a:tcPr>
                </a:tc>
                <a:extLst>
                  <a:ext uri="{0D108BD9-81ED-4DB2-BD59-A6C34878D82A}">
                    <a16:rowId xmlns:a16="http://schemas.microsoft.com/office/drawing/2014/main" val="2013471686"/>
                  </a:ext>
                </a:extLst>
              </a:tr>
            </a:tbl>
          </a:graphicData>
        </a:graphic>
      </p:graphicFrame>
      <p:pic>
        <p:nvPicPr>
          <p:cNvPr id="13" name="Image 12" descr="Une image contenant cercle, capture d’écran, conception&#10;&#10;Description générée automatiquement">
            <a:extLst>
              <a:ext uri="{FF2B5EF4-FFF2-40B4-BE49-F238E27FC236}">
                <a16:creationId xmlns:a16="http://schemas.microsoft.com/office/drawing/2014/main" id="{138DFFED-5795-DC6E-2ECF-7BF0FCA7C63B}"/>
              </a:ext>
            </a:extLst>
          </p:cNvPr>
          <p:cNvPicPr>
            <a:picLocks noChangeAspect="1"/>
          </p:cNvPicPr>
          <p:nvPr/>
        </p:nvPicPr>
        <p:blipFill>
          <a:blip r:embed="rId4"/>
          <a:stretch>
            <a:fillRect/>
          </a:stretch>
        </p:blipFill>
        <p:spPr>
          <a:xfrm>
            <a:off x="8999514" y="7616042"/>
            <a:ext cx="1978914" cy="1593411"/>
          </a:xfrm>
          <a:prstGeom prst="rect">
            <a:avLst/>
          </a:prstGeom>
          <a:solidFill>
            <a:schemeClr val="accent2">
              <a:lumMod val="40000"/>
              <a:lumOff val="60000"/>
            </a:schemeClr>
          </a:solidFill>
        </p:spPr>
      </p:pic>
      <p:sp>
        <p:nvSpPr>
          <p:cNvPr id="5" name="Flèche : droite 4">
            <a:extLst>
              <a:ext uri="{FF2B5EF4-FFF2-40B4-BE49-F238E27FC236}">
                <a16:creationId xmlns:a16="http://schemas.microsoft.com/office/drawing/2014/main" id="{762C7007-EDBB-4FD8-A3A7-B090A228DDDE}"/>
              </a:ext>
            </a:extLst>
          </p:cNvPr>
          <p:cNvSpPr/>
          <p:nvPr/>
        </p:nvSpPr>
        <p:spPr>
          <a:xfrm>
            <a:off x="1150641" y="5281929"/>
            <a:ext cx="36004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10472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0A86B1FD-FF15-A854-209F-41ED3CAE50DD}"/>
              </a:ext>
            </a:extLst>
          </p:cNvPr>
          <p:cNvSpPr>
            <a:spLocks noGrp="1"/>
          </p:cNvSpPr>
          <p:nvPr>
            <p:ph type="sldNum" idx="10"/>
          </p:nvPr>
        </p:nvSpPr>
        <p:spPr/>
        <p:txBody>
          <a:bodyPr/>
          <a:lstStyle/>
          <a:p>
            <a:pPr>
              <a:defRPr/>
            </a:pPr>
            <a:fld id="{00F44F41-F546-4384-B9D2-7BAE4E4EDD16}" type="slidenum">
              <a:rPr lang="fr-FR" smtClean="0"/>
              <a:t>8</a:t>
            </a:fld>
            <a:endParaRPr lang="fr-FR"/>
          </a:p>
        </p:txBody>
      </p:sp>
      <p:sp>
        <p:nvSpPr>
          <p:cNvPr id="5" name="Titre 3">
            <a:extLst>
              <a:ext uri="{FF2B5EF4-FFF2-40B4-BE49-F238E27FC236}">
                <a16:creationId xmlns:a16="http://schemas.microsoft.com/office/drawing/2014/main" id="{44E24BC7-AE1F-608F-DB05-6C9E56E8891A}"/>
              </a:ext>
            </a:extLst>
          </p:cNvPr>
          <p:cNvSpPr>
            <a:spLocks noGrp="1"/>
          </p:cNvSpPr>
          <p:nvPr>
            <p:ph type="title"/>
          </p:nvPr>
        </p:nvSpPr>
        <p:spPr>
          <a:xfrm>
            <a:off x="1294657" y="377354"/>
            <a:ext cx="17353928" cy="938515"/>
          </a:xfrm>
        </p:spPr>
        <p:txBody>
          <a:bodyPr>
            <a:noAutofit/>
          </a:bodyPr>
          <a:lstStyle/>
          <a:p>
            <a:r>
              <a:rPr lang="fr-FR" sz="5400" b="1" dirty="0">
                <a:latin typeface="Times New Roman" panose="02020603050405020304" pitchFamily="18" charset="0"/>
                <a:cs typeface="Times New Roman" panose="02020603050405020304" pitchFamily="18" charset="0"/>
              </a:rPr>
              <a:t>Compétences psychosociales (CPS)</a:t>
            </a:r>
            <a:r>
              <a:rPr lang="fr-FR" sz="3200" dirty="0">
                <a:latin typeface="Times New Roman" panose="02020603050405020304" pitchFamily="18" charset="0"/>
                <a:cs typeface="Times New Roman" panose="02020603050405020304" pitchFamily="18" charset="0"/>
              </a:rPr>
              <a:t>: compétences cognitives</a:t>
            </a:r>
            <a:endParaRPr lang="fr-FR" sz="1800" dirty="0">
              <a:latin typeface="Times New Roman" panose="02020603050405020304" pitchFamily="18" charset="0"/>
              <a:cs typeface="Times New Roman" panose="02020603050405020304" pitchFamily="18" charset="0"/>
            </a:endParaRPr>
          </a:p>
        </p:txBody>
      </p:sp>
      <p:sp>
        <p:nvSpPr>
          <p:cNvPr id="6" name="ZoneTexte 5">
            <a:extLst>
              <a:ext uri="{FF2B5EF4-FFF2-40B4-BE49-F238E27FC236}">
                <a16:creationId xmlns:a16="http://schemas.microsoft.com/office/drawing/2014/main" id="{EBB7EB32-B074-FD35-4488-BA7DE7158A3B}"/>
              </a:ext>
            </a:extLst>
          </p:cNvPr>
          <p:cNvSpPr txBox="1"/>
          <p:nvPr/>
        </p:nvSpPr>
        <p:spPr>
          <a:xfrm>
            <a:off x="1174303" y="1372884"/>
            <a:ext cx="17690306" cy="461665"/>
          </a:xfrm>
          <a:prstGeom prst="rect">
            <a:avLst/>
          </a:prstGeom>
          <a:solidFill>
            <a:schemeClr val="accent4"/>
          </a:solidFill>
        </p:spPr>
        <p:txBody>
          <a:bodyPr wrap="square" rtlCol="0">
            <a:spAutoFit/>
          </a:bodyPr>
          <a:lstStyle/>
          <a:p>
            <a:pPr algn="just"/>
            <a:r>
              <a:rPr lang="fr-FR" sz="2400" dirty="0">
                <a:latin typeface="Times New Roman" panose="02020603050405020304" pitchFamily="18" charset="0"/>
                <a:cs typeface="Times New Roman" panose="02020603050405020304" pitchFamily="18" charset="0"/>
              </a:rPr>
              <a:t>=&gt; La compétence choisie retenue dans le cadre de l’étude est d’une partie de la compétence cognitive: la maitrise de soi (auto-régulation).</a:t>
            </a:r>
          </a:p>
        </p:txBody>
      </p:sp>
      <p:sp>
        <p:nvSpPr>
          <p:cNvPr id="7" name="Espace réservé du texte 5">
            <a:extLst>
              <a:ext uri="{FF2B5EF4-FFF2-40B4-BE49-F238E27FC236}">
                <a16:creationId xmlns:a16="http://schemas.microsoft.com/office/drawing/2014/main" id="{67EBF096-B3DC-08AA-9321-F27FD6F7B42A}"/>
              </a:ext>
            </a:extLst>
          </p:cNvPr>
          <p:cNvSpPr txBox="1">
            <a:spLocks/>
          </p:cNvSpPr>
          <p:nvPr/>
        </p:nvSpPr>
        <p:spPr>
          <a:xfrm>
            <a:off x="1174303" y="2105547"/>
            <a:ext cx="15962114" cy="2721678"/>
          </a:xfrm>
          <a:prstGeom prst="rect">
            <a:avLst/>
          </a:prstGeom>
          <a:solidFill>
            <a:schemeClr val="accent2">
              <a:lumMod val="40000"/>
              <a:lumOff val="60000"/>
            </a:schemeClr>
          </a:solidFill>
        </p:spPr>
        <p:txBody>
          <a:bodyPr>
            <a:noAutofit/>
          </a:bodyPr>
          <a:lstStyle>
            <a:lvl1pPr marL="356387" indent="-356387" algn="l" defTabSz="1425550">
              <a:lnSpc>
                <a:spcPct val="90000"/>
              </a:lnSpc>
              <a:spcBef>
                <a:spcPts val="1559"/>
              </a:spcBef>
              <a:buFont typeface="Arial"/>
              <a:buChar char="•"/>
              <a:defRPr sz="3600" b="0" i="0">
                <a:solidFill>
                  <a:schemeClr val="tx1"/>
                </a:solidFill>
                <a:latin typeface="Source Sans Pro"/>
                <a:ea typeface="Source Sans Pro"/>
                <a:cs typeface="+mn-cs"/>
              </a:defRPr>
            </a:lvl1pPr>
            <a:lvl2pPr marL="1069162" indent="-356387" algn="l" defTabSz="1425550">
              <a:lnSpc>
                <a:spcPct val="90000"/>
              </a:lnSpc>
              <a:spcBef>
                <a:spcPts val="780"/>
              </a:spcBef>
              <a:buFont typeface="Courier New"/>
              <a:buChar char="o"/>
              <a:defRPr sz="3200">
                <a:solidFill>
                  <a:schemeClr val="tx1"/>
                </a:solidFill>
                <a:latin typeface="Source Sans Pro"/>
                <a:ea typeface="Source Sans Pro"/>
                <a:cs typeface="+mn-cs"/>
              </a:defRPr>
            </a:lvl2pPr>
            <a:lvl3pPr marL="1781937" indent="-356387" algn="l" defTabSz="1425550">
              <a:lnSpc>
                <a:spcPct val="90000"/>
              </a:lnSpc>
              <a:spcBef>
                <a:spcPts val="780"/>
              </a:spcBef>
              <a:buFont typeface="Police système Courant"/>
              <a:buChar char="–"/>
              <a:defRPr sz="2800">
                <a:solidFill>
                  <a:schemeClr val="tx1"/>
                </a:solidFill>
                <a:latin typeface="Source Sans Pro"/>
                <a:ea typeface="Source Sans Pro"/>
                <a:cs typeface="+mn-cs"/>
              </a:defRPr>
            </a:lvl3pPr>
            <a:lvl4pPr marL="2494712" indent="-356387" algn="l" defTabSz="1425550">
              <a:lnSpc>
                <a:spcPct val="90000"/>
              </a:lnSpc>
              <a:spcBef>
                <a:spcPts val="780"/>
              </a:spcBef>
              <a:buFont typeface="Police système Courant"/>
              <a:buChar char="»"/>
              <a:defRPr sz="2400">
                <a:solidFill>
                  <a:schemeClr val="tx1"/>
                </a:solidFill>
                <a:latin typeface="Source Sans Pro"/>
                <a:ea typeface="Source Sans Pro"/>
                <a:cs typeface="+mn-cs"/>
              </a:defRPr>
            </a:lvl4pPr>
            <a:lvl5pPr marL="3207487" indent="-356387" algn="l" defTabSz="1425550">
              <a:lnSpc>
                <a:spcPct val="90000"/>
              </a:lnSpc>
              <a:spcBef>
                <a:spcPts val="780"/>
              </a:spcBef>
              <a:buFont typeface="Arial"/>
              <a:buChar char="•"/>
              <a:defRPr sz="2800">
                <a:solidFill>
                  <a:schemeClr val="tx1"/>
                </a:solidFill>
                <a:latin typeface="+mn-lt"/>
                <a:ea typeface="+mn-ea"/>
                <a:cs typeface="+mn-cs"/>
              </a:defRPr>
            </a:lvl5pPr>
            <a:lvl6pPr marL="3920261" indent="-356387" algn="l" defTabSz="1425550">
              <a:lnSpc>
                <a:spcPct val="90000"/>
              </a:lnSpc>
              <a:spcBef>
                <a:spcPts val="780"/>
              </a:spcBef>
              <a:buFont typeface="Arial"/>
              <a:buChar char="•"/>
              <a:defRPr sz="2800">
                <a:solidFill>
                  <a:schemeClr val="tx1"/>
                </a:solidFill>
                <a:latin typeface="+mn-lt"/>
                <a:ea typeface="+mn-ea"/>
                <a:cs typeface="+mn-cs"/>
              </a:defRPr>
            </a:lvl6pPr>
            <a:lvl7pPr marL="4633036" indent="-356387" algn="l" defTabSz="1425550">
              <a:lnSpc>
                <a:spcPct val="90000"/>
              </a:lnSpc>
              <a:spcBef>
                <a:spcPts val="780"/>
              </a:spcBef>
              <a:buFont typeface="Arial"/>
              <a:buChar char="•"/>
              <a:defRPr sz="2800">
                <a:solidFill>
                  <a:schemeClr val="tx1"/>
                </a:solidFill>
                <a:latin typeface="+mn-lt"/>
                <a:ea typeface="+mn-ea"/>
                <a:cs typeface="+mn-cs"/>
              </a:defRPr>
            </a:lvl7pPr>
            <a:lvl8pPr marL="5345811" indent="-356387" algn="l" defTabSz="1425550">
              <a:lnSpc>
                <a:spcPct val="90000"/>
              </a:lnSpc>
              <a:spcBef>
                <a:spcPts val="780"/>
              </a:spcBef>
              <a:buFont typeface="Arial"/>
              <a:buChar char="•"/>
              <a:defRPr sz="2800">
                <a:solidFill>
                  <a:schemeClr val="tx1"/>
                </a:solidFill>
                <a:latin typeface="+mn-lt"/>
                <a:ea typeface="+mn-ea"/>
                <a:cs typeface="+mn-cs"/>
              </a:defRPr>
            </a:lvl8pPr>
            <a:lvl9pPr marL="6058586" indent="-356387" algn="l" defTabSz="1425550">
              <a:lnSpc>
                <a:spcPct val="90000"/>
              </a:lnSpc>
              <a:spcBef>
                <a:spcPts val="780"/>
              </a:spcBef>
              <a:buFont typeface="Arial"/>
              <a:buChar char="•"/>
              <a:defRPr sz="2800">
                <a:solidFill>
                  <a:schemeClr val="tx1"/>
                </a:solidFill>
                <a:latin typeface="+mn-lt"/>
                <a:ea typeface="+mn-ea"/>
                <a:cs typeface="+mn-cs"/>
              </a:defRPr>
            </a:lvl9pPr>
          </a:lstStyle>
          <a:p>
            <a:pPr marL="0" indent="0" algn="just">
              <a:buNone/>
            </a:pPr>
            <a:r>
              <a:rPr lang="fr-FR" sz="2800" b="1" dirty="0">
                <a:latin typeface="Times New Roman" panose="02020603050405020304" pitchFamily="18" charset="0"/>
                <a:cs typeface="Times New Roman" panose="02020603050405020304" pitchFamily="18" charset="0"/>
              </a:rPr>
              <a:t>Outils de Mesure:</a:t>
            </a:r>
          </a:p>
          <a:p>
            <a:pPr marL="0" indent="0" algn="just">
              <a:buNone/>
            </a:pPr>
            <a:r>
              <a:rPr lang="fr-FR" sz="2800" dirty="0">
                <a:latin typeface="Times New Roman" panose="02020603050405020304" pitchFamily="18" charset="0"/>
                <a:cs typeface="Times New Roman" panose="02020603050405020304" pitchFamily="18" charset="0"/>
              </a:rPr>
              <a:t>Pas de consensus sur un outil évaluant l’ensemble des CPS. </a:t>
            </a:r>
          </a:p>
          <a:p>
            <a:pPr marL="0" indent="0" algn="just">
              <a:buNone/>
            </a:pPr>
            <a:r>
              <a:rPr lang="fr-FR" sz="2800" dirty="0">
                <a:latin typeface="Times New Roman" panose="02020603050405020304" pitchFamily="18" charset="0"/>
                <a:cs typeface="Times New Roman" panose="02020603050405020304" pitchFamily="18" charset="0"/>
              </a:rPr>
              <a:t>L’outil reste encore à définir. </a:t>
            </a:r>
          </a:p>
          <a:p>
            <a:pPr marL="0" indent="0" algn="just">
              <a:buNone/>
            </a:pPr>
            <a:r>
              <a:rPr lang="fr-FR" sz="2800" dirty="0">
                <a:latin typeface="Times New Roman" panose="02020603050405020304" pitchFamily="18" charset="0"/>
                <a:cs typeface="Times New Roman" panose="02020603050405020304" pitchFamily="18" charset="0"/>
              </a:rPr>
              <a:t>L’outil ne mesurera pas les CPS dans son ensemble mais bien une compétence particulière.</a:t>
            </a:r>
          </a:p>
        </p:txBody>
      </p:sp>
      <p:sp>
        <p:nvSpPr>
          <p:cNvPr id="8" name="ZoneTexte 7">
            <a:extLst>
              <a:ext uri="{FF2B5EF4-FFF2-40B4-BE49-F238E27FC236}">
                <a16:creationId xmlns:a16="http://schemas.microsoft.com/office/drawing/2014/main" id="{0FBE8D2A-3134-C491-95DF-16F821F75A72}"/>
              </a:ext>
            </a:extLst>
          </p:cNvPr>
          <p:cNvSpPr txBox="1"/>
          <p:nvPr/>
        </p:nvSpPr>
        <p:spPr>
          <a:xfrm>
            <a:off x="7271321" y="5345905"/>
            <a:ext cx="11593288" cy="3785652"/>
          </a:xfrm>
          <a:prstGeom prst="rect">
            <a:avLst/>
          </a:prstGeom>
          <a:noFill/>
        </p:spPr>
        <p:txBody>
          <a:bodyPr wrap="square" rtlCol="0">
            <a:spAutoFit/>
          </a:bodyPr>
          <a:lstStyle/>
          <a:p>
            <a:r>
              <a:rPr lang="fr-FR" sz="2400" b="1" dirty="0">
                <a:latin typeface="Times New Roman" panose="02020603050405020304" pitchFamily="18" charset="0"/>
                <a:cs typeface="Times New Roman" panose="02020603050405020304" pitchFamily="18" charset="0"/>
              </a:rPr>
              <a:t>Bibliographie</a:t>
            </a:r>
          </a:p>
          <a:p>
            <a:r>
              <a:rPr lang="fr-FR" dirty="0">
                <a:latin typeface="Times New Roman" panose="02020603050405020304" pitchFamily="18" charset="0"/>
                <a:cs typeface="Times New Roman" panose="02020603050405020304" pitchFamily="18" charset="0"/>
              </a:rPr>
              <a:t>Beaumont, C., Garcia, N. (2020). L’apprentissage socio-émotionnel à l’école primaire : compétences attendues des enseignants et formation initiale. REE : Recherche en éducation, 41. </a:t>
            </a:r>
            <a:r>
              <a:rPr lang="fr-FR" dirty="0">
                <a:latin typeface="Times New Roman" panose="02020603050405020304" pitchFamily="18" charset="0"/>
                <a:cs typeface="Times New Roman" panose="02020603050405020304" pitchFamily="18" charset="0"/>
                <a:hlinkClick r:id="rId2"/>
              </a:rPr>
              <a:t>https://doi.org/10.4000/ree.544</a:t>
            </a:r>
            <a:endParaRPr lang="fr-FR" dirty="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a:p>
            <a:r>
              <a:rPr lang="fr-FR" dirty="0" err="1">
                <a:latin typeface="Times New Roman" panose="02020603050405020304" pitchFamily="18" charset="0"/>
                <a:cs typeface="Times New Roman" panose="02020603050405020304" pitchFamily="18" charset="0"/>
              </a:rPr>
              <a:t>Encinar</a:t>
            </a:r>
            <a:r>
              <a:rPr lang="fr-FR" dirty="0">
                <a:latin typeface="Times New Roman" panose="02020603050405020304" pitchFamily="18" charset="0"/>
                <a:cs typeface="Times New Roman" panose="02020603050405020304" pitchFamily="18" charset="0"/>
              </a:rPr>
              <a:t>, P., Tessier, D. &amp; </a:t>
            </a:r>
            <a:r>
              <a:rPr lang="fr-FR" dirty="0" err="1">
                <a:latin typeface="Times New Roman" panose="02020603050405020304" pitchFamily="18" charset="0"/>
                <a:cs typeface="Times New Roman" panose="02020603050405020304" pitchFamily="18" charset="0"/>
              </a:rPr>
              <a:t>Shankland</a:t>
            </a:r>
            <a:r>
              <a:rPr lang="fr-FR" dirty="0">
                <a:latin typeface="Times New Roman" panose="02020603050405020304" pitchFamily="18" charset="0"/>
                <a:cs typeface="Times New Roman" panose="02020603050405020304" pitchFamily="18" charset="0"/>
              </a:rPr>
              <a:t>, R. (2017). Compétences psychosociales et bien-être scolaire chez l’enfant : une validation française pilote. Enfance, 1, 37-60. </a:t>
            </a:r>
            <a:r>
              <a:rPr lang="fr-FR" dirty="0">
                <a:latin typeface="Times New Roman" panose="02020603050405020304" pitchFamily="18" charset="0"/>
                <a:cs typeface="Times New Roman" panose="02020603050405020304" pitchFamily="18" charset="0"/>
                <a:hlinkClick r:id="rId3"/>
              </a:rPr>
              <a:t>https://doi.org/10.3917/enf1.171.0037</a:t>
            </a:r>
            <a:endParaRPr lang="fr-FR" dirty="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a:p>
            <a:r>
              <a:rPr lang="fr-FR" dirty="0" err="1">
                <a:latin typeface="Times New Roman" panose="02020603050405020304" pitchFamily="18" charset="0"/>
                <a:cs typeface="Times New Roman" panose="02020603050405020304" pitchFamily="18" charset="0"/>
              </a:rPr>
              <a:t>Lamboy</a:t>
            </a:r>
            <a:r>
              <a:rPr lang="fr-FR" dirty="0">
                <a:latin typeface="Times New Roman" panose="02020603050405020304" pitchFamily="18" charset="0"/>
                <a:cs typeface="Times New Roman" panose="02020603050405020304" pitchFamily="18" charset="0"/>
              </a:rPr>
              <a:t>, B., </a:t>
            </a:r>
            <a:r>
              <a:rPr lang="fr-FR" dirty="0" err="1">
                <a:latin typeface="Times New Roman" panose="02020603050405020304" pitchFamily="18" charset="0"/>
                <a:cs typeface="Times New Roman" panose="02020603050405020304" pitchFamily="18" charset="0"/>
              </a:rPr>
              <a:t>Arwidson</a:t>
            </a:r>
            <a:r>
              <a:rPr lang="fr-FR" dirty="0">
                <a:latin typeface="Times New Roman" panose="02020603050405020304" pitchFamily="18" charset="0"/>
                <a:cs typeface="Times New Roman" panose="02020603050405020304" pitchFamily="18" charset="0"/>
              </a:rPr>
              <a:t>, P., du </a:t>
            </a:r>
            <a:r>
              <a:rPr lang="fr-FR" dirty="0" err="1">
                <a:latin typeface="Times New Roman" panose="02020603050405020304" pitchFamily="18" charset="0"/>
                <a:cs typeface="Times New Roman" panose="02020603050405020304" pitchFamily="18" charset="0"/>
              </a:rPr>
              <a:t>Roscoät</a:t>
            </a:r>
            <a:r>
              <a:rPr lang="fr-FR" dirty="0">
                <a:latin typeface="Times New Roman" panose="02020603050405020304" pitchFamily="18" charset="0"/>
                <a:cs typeface="Times New Roman" panose="02020603050405020304" pitchFamily="18" charset="0"/>
              </a:rPr>
              <a:t>, E., </a:t>
            </a:r>
            <a:r>
              <a:rPr lang="fr-FR" dirty="0" err="1">
                <a:latin typeface="Times New Roman" panose="02020603050405020304" pitchFamily="18" charset="0"/>
                <a:cs typeface="Times New Roman" panose="02020603050405020304" pitchFamily="18" charset="0"/>
              </a:rPr>
              <a:t>Fréry</a:t>
            </a:r>
            <a:r>
              <a:rPr lang="fr-FR" dirty="0">
                <a:latin typeface="Times New Roman" panose="02020603050405020304" pitchFamily="18" charset="0"/>
                <a:cs typeface="Times New Roman" panose="02020603050405020304" pitchFamily="18" charset="0"/>
              </a:rPr>
              <a:t>, N., </a:t>
            </a:r>
            <a:r>
              <a:rPr lang="fr-FR" dirty="0" err="1">
                <a:latin typeface="Times New Roman" panose="02020603050405020304" pitchFamily="18" charset="0"/>
                <a:cs typeface="Times New Roman" panose="02020603050405020304" pitchFamily="18" charset="0"/>
              </a:rPr>
              <a:t>Lecrique</a:t>
            </a:r>
            <a:r>
              <a:rPr lang="fr-FR" dirty="0">
                <a:latin typeface="Times New Roman" panose="02020603050405020304" pitchFamily="18" charset="0"/>
                <a:cs typeface="Times New Roman" panose="02020603050405020304" pitchFamily="18" charset="0"/>
              </a:rPr>
              <a:t>, J.-M., </a:t>
            </a:r>
            <a:r>
              <a:rPr lang="fr-FR" dirty="0" err="1">
                <a:latin typeface="Times New Roman" panose="02020603050405020304" pitchFamily="18" charset="0"/>
                <a:cs typeface="Times New Roman" panose="02020603050405020304" pitchFamily="18" charset="0"/>
              </a:rPr>
              <a:t>Shankland</a:t>
            </a:r>
            <a:r>
              <a:rPr lang="fr-FR" dirty="0">
                <a:latin typeface="Times New Roman" panose="02020603050405020304" pitchFamily="18" charset="0"/>
                <a:cs typeface="Times New Roman" panose="02020603050405020304" pitchFamily="18" charset="0"/>
              </a:rPr>
              <a:t>, R., Tessier, D., Williamson, M-O.(février 2022). Les compétences psychosociales : un référentiel pour un déploiement auprès des enfants et des jeunes. Synthèse de l'état des connaissances scientifiques et théoriques réalisé en 2021.</a:t>
            </a:r>
          </a:p>
          <a:p>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Schultz, D., Izard, C. E., &amp; Bear, G. (2004). </a:t>
            </a:r>
            <a:r>
              <a:rPr lang="fr-FR" dirty="0" err="1">
                <a:latin typeface="Times New Roman" panose="02020603050405020304" pitchFamily="18" charset="0"/>
                <a:cs typeface="Times New Roman" panose="02020603050405020304" pitchFamily="18" charset="0"/>
              </a:rPr>
              <a:t>Children’s</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emotion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processing</a:t>
            </a:r>
            <a:r>
              <a:rPr lang="fr-FR" dirty="0">
                <a:latin typeface="Times New Roman" panose="02020603050405020304" pitchFamily="18" charset="0"/>
                <a:cs typeface="Times New Roman" panose="02020603050405020304" pitchFamily="18" charset="0"/>
              </a:rPr>
              <a:t> : Relations </a:t>
            </a:r>
            <a:r>
              <a:rPr lang="fr-FR" dirty="0" err="1">
                <a:latin typeface="Times New Roman" panose="02020603050405020304" pitchFamily="18" charset="0"/>
                <a:cs typeface="Times New Roman" panose="02020603050405020304" pitchFamily="18" charset="0"/>
              </a:rPr>
              <a:t>toemotionality</a:t>
            </a:r>
            <a:r>
              <a:rPr lang="fr-FR" dirty="0">
                <a:latin typeface="Times New Roman" panose="02020603050405020304" pitchFamily="18" charset="0"/>
                <a:cs typeface="Times New Roman" panose="02020603050405020304" pitchFamily="18" charset="0"/>
              </a:rPr>
              <a:t> and </a:t>
            </a:r>
            <a:r>
              <a:rPr lang="fr-FR" dirty="0" err="1">
                <a:latin typeface="Times New Roman" panose="02020603050405020304" pitchFamily="18" charset="0"/>
                <a:cs typeface="Times New Roman" panose="02020603050405020304" pitchFamily="18" charset="0"/>
              </a:rPr>
              <a:t>aggression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Development</a:t>
            </a:r>
            <a:r>
              <a:rPr lang="fr-FR" dirty="0">
                <a:latin typeface="Times New Roman" panose="02020603050405020304" pitchFamily="18" charset="0"/>
                <a:cs typeface="Times New Roman" panose="02020603050405020304" pitchFamily="18" charset="0"/>
              </a:rPr>
              <a:t> and </a:t>
            </a:r>
            <a:r>
              <a:rPr lang="fr-FR" dirty="0" err="1">
                <a:latin typeface="Times New Roman" panose="02020603050405020304" pitchFamily="18" charset="0"/>
                <a:cs typeface="Times New Roman" panose="02020603050405020304" pitchFamily="18" charset="0"/>
              </a:rPr>
              <a:t>Psychopathology</a:t>
            </a:r>
            <a:r>
              <a:rPr lang="fr-FR" dirty="0">
                <a:latin typeface="Times New Roman" panose="02020603050405020304" pitchFamily="18" charset="0"/>
                <a:cs typeface="Times New Roman" panose="02020603050405020304" pitchFamily="18" charset="0"/>
              </a:rPr>
              <a:t>, 16, 371-387.</a:t>
            </a:r>
          </a:p>
        </p:txBody>
      </p:sp>
    </p:spTree>
    <p:extLst>
      <p:ext uri="{BB962C8B-B14F-4D97-AF65-F5344CB8AC3E}">
        <p14:creationId xmlns:p14="http://schemas.microsoft.com/office/powerpoint/2010/main" val="2006622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1884F7D-33F9-9EA5-FEB1-8E3AC6552BC2}"/>
              </a:ext>
            </a:extLst>
          </p:cNvPr>
          <p:cNvSpPr>
            <a:spLocks noGrp="1"/>
          </p:cNvSpPr>
          <p:nvPr>
            <p:ph type="sldNum" idx="10"/>
          </p:nvPr>
        </p:nvSpPr>
        <p:spPr/>
        <p:txBody>
          <a:bodyPr/>
          <a:lstStyle/>
          <a:p>
            <a:pPr>
              <a:defRPr/>
            </a:pPr>
            <a:fld id="{00F44F41-F546-4384-B9D2-7BAE4E4EDD16}" type="slidenum">
              <a:rPr lang="fr-FR" smtClean="0"/>
              <a:t>9</a:t>
            </a:fld>
            <a:endParaRPr lang="fr-FR"/>
          </a:p>
        </p:txBody>
      </p:sp>
      <p:sp>
        <p:nvSpPr>
          <p:cNvPr id="5" name="ZoneTexte 4">
            <a:extLst>
              <a:ext uri="{FF2B5EF4-FFF2-40B4-BE49-F238E27FC236}">
                <a16:creationId xmlns:a16="http://schemas.microsoft.com/office/drawing/2014/main" id="{E7C32F3A-D47F-7FD3-F172-B3D9352D291D}"/>
              </a:ext>
            </a:extLst>
          </p:cNvPr>
          <p:cNvSpPr txBox="1"/>
          <p:nvPr/>
        </p:nvSpPr>
        <p:spPr>
          <a:xfrm>
            <a:off x="934617" y="867246"/>
            <a:ext cx="16729575" cy="461665"/>
          </a:xfrm>
          <a:prstGeom prst="rect">
            <a:avLst/>
          </a:prstGeom>
          <a:solidFill>
            <a:schemeClr val="accent4"/>
          </a:solidFill>
        </p:spPr>
        <p:txBody>
          <a:bodyPr wrap="square" rtlCol="0">
            <a:spAutoFit/>
          </a:bodyPr>
          <a:lstStyle/>
          <a:p>
            <a:pPr algn="just"/>
            <a:r>
              <a:rPr lang="fr-FR" sz="2400" dirty="0">
                <a:latin typeface="Times New Roman" panose="02020603050405020304" pitchFamily="18" charset="0"/>
                <a:cs typeface="Times New Roman" panose="02020603050405020304" pitchFamily="18" charset="0"/>
              </a:rPr>
              <a:t>Composantes du langage retenues :  pragmatique et sémantique. Évaluation de ce qui se rapproche le plus du contexte scolaire.</a:t>
            </a:r>
          </a:p>
        </p:txBody>
      </p:sp>
      <p:sp>
        <p:nvSpPr>
          <p:cNvPr id="6" name="Titre 3">
            <a:extLst>
              <a:ext uri="{FF2B5EF4-FFF2-40B4-BE49-F238E27FC236}">
                <a16:creationId xmlns:a16="http://schemas.microsoft.com/office/drawing/2014/main" id="{DD4F5DEE-0AE7-CB17-B9B1-19659897CEE3}"/>
              </a:ext>
            </a:extLst>
          </p:cNvPr>
          <p:cNvSpPr>
            <a:spLocks noGrp="1"/>
          </p:cNvSpPr>
          <p:nvPr>
            <p:ph type="title"/>
          </p:nvPr>
        </p:nvSpPr>
        <p:spPr>
          <a:xfrm>
            <a:off x="839788" y="248577"/>
            <a:ext cx="17664781" cy="369332"/>
          </a:xfrm>
        </p:spPr>
        <p:txBody>
          <a:bodyPr>
            <a:noAutofit/>
          </a:bodyPr>
          <a:lstStyle/>
          <a:p>
            <a:pPr algn="just"/>
            <a:r>
              <a:rPr lang="fr-FR" sz="5400" b="1" dirty="0">
                <a:latin typeface="Times New Roman" panose="02020603050405020304" pitchFamily="18" charset="0"/>
                <a:cs typeface="Times New Roman" panose="02020603050405020304" pitchFamily="18" charset="0"/>
              </a:rPr>
              <a:t>Langage oral</a:t>
            </a:r>
            <a:endParaRPr lang="fr-FR" sz="2000" b="1" dirty="0">
              <a:latin typeface="Times New Roman" panose="02020603050405020304" pitchFamily="18" charset="0"/>
              <a:cs typeface="Times New Roman" panose="02020603050405020304" pitchFamily="18" charset="0"/>
            </a:endParaRPr>
          </a:p>
        </p:txBody>
      </p:sp>
      <p:sp>
        <p:nvSpPr>
          <p:cNvPr id="7" name="Espace réservé du texte 5">
            <a:extLst>
              <a:ext uri="{FF2B5EF4-FFF2-40B4-BE49-F238E27FC236}">
                <a16:creationId xmlns:a16="http://schemas.microsoft.com/office/drawing/2014/main" id="{B1E72FAC-4E68-5814-42E4-A2D83024BE30}"/>
              </a:ext>
            </a:extLst>
          </p:cNvPr>
          <p:cNvSpPr txBox="1">
            <a:spLocks/>
          </p:cNvSpPr>
          <p:nvPr/>
        </p:nvSpPr>
        <p:spPr>
          <a:xfrm>
            <a:off x="934617" y="1786441"/>
            <a:ext cx="7920880" cy="6408712"/>
          </a:xfrm>
          <a:prstGeom prst="rect">
            <a:avLst/>
          </a:prstGeom>
          <a:solidFill>
            <a:schemeClr val="accent2">
              <a:lumMod val="40000"/>
              <a:lumOff val="60000"/>
            </a:schemeClr>
          </a:solidFill>
        </p:spPr>
        <p:txBody>
          <a:bodyPr>
            <a:normAutofit/>
          </a:bodyPr>
          <a:lstStyle>
            <a:lvl1pPr marL="356387" indent="-356387" algn="l" defTabSz="1425550">
              <a:lnSpc>
                <a:spcPct val="90000"/>
              </a:lnSpc>
              <a:spcBef>
                <a:spcPts val="1559"/>
              </a:spcBef>
              <a:buFont typeface="Arial"/>
              <a:buChar char="•"/>
              <a:defRPr sz="3600" b="0" i="0">
                <a:solidFill>
                  <a:schemeClr val="tx1"/>
                </a:solidFill>
                <a:latin typeface="Source Sans Pro"/>
                <a:ea typeface="Source Sans Pro"/>
                <a:cs typeface="+mn-cs"/>
              </a:defRPr>
            </a:lvl1pPr>
            <a:lvl2pPr marL="1069162" indent="-356387" algn="l" defTabSz="1425550">
              <a:lnSpc>
                <a:spcPct val="90000"/>
              </a:lnSpc>
              <a:spcBef>
                <a:spcPts val="780"/>
              </a:spcBef>
              <a:buFont typeface="Courier New"/>
              <a:buChar char="o"/>
              <a:defRPr sz="3200">
                <a:solidFill>
                  <a:schemeClr val="tx1"/>
                </a:solidFill>
                <a:latin typeface="Source Sans Pro"/>
                <a:ea typeface="Source Sans Pro"/>
                <a:cs typeface="+mn-cs"/>
              </a:defRPr>
            </a:lvl2pPr>
            <a:lvl3pPr marL="1781937" indent="-356387" algn="l" defTabSz="1425550">
              <a:lnSpc>
                <a:spcPct val="90000"/>
              </a:lnSpc>
              <a:spcBef>
                <a:spcPts val="780"/>
              </a:spcBef>
              <a:buFont typeface="Police système Courant"/>
              <a:buChar char="–"/>
              <a:defRPr sz="2800">
                <a:solidFill>
                  <a:schemeClr val="tx1"/>
                </a:solidFill>
                <a:latin typeface="Source Sans Pro"/>
                <a:ea typeface="Source Sans Pro"/>
                <a:cs typeface="+mn-cs"/>
              </a:defRPr>
            </a:lvl3pPr>
            <a:lvl4pPr marL="2494712" indent="-356387" algn="l" defTabSz="1425550">
              <a:lnSpc>
                <a:spcPct val="90000"/>
              </a:lnSpc>
              <a:spcBef>
                <a:spcPts val="780"/>
              </a:spcBef>
              <a:buFont typeface="Police système Courant"/>
              <a:buChar char="»"/>
              <a:defRPr sz="2400">
                <a:solidFill>
                  <a:schemeClr val="tx1"/>
                </a:solidFill>
                <a:latin typeface="Source Sans Pro"/>
                <a:ea typeface="Source Sans Pro"/>
                <a:cs typeface="+mn-cs"/>
              </a:defRPr>
            </a:lvl4pPr>
            <a:lvl5pPr marL="3207487" indent="-356387" algn="l" defTabSz="1425550">
              <a:lnSpc>
                <a:spcPct val="90000"/>
              </a:lnSpc>
              <a:spcBef>
                <a:spcPts val="780"/>
              </a:spcBef>
              <a:buFont typeface="Arial"/>
              <a:buChar char="•"/>
              <a:defRPr sz="2800">
                <a:solidFill>
                  <a:schemeClr val="tx1"/>
                </a:solidFill>
                <a:latin typeface="+mn-lt"/>
                <a:ea typeface="+mn-ea"/>
                <a:cs typeface="+mn-cs"/>
              </a:defRPr>
            </a:lvl5pPr>
            <a:lvl6pPr marL="3920261" indent="-356387" algn="l" defTabSz="1425550">
              <a:lnSpc>
                <a:spcPct val="90000"/>
              </a:lnSpc>
              <a:spcBef>
                <a:spcPts val="780"/>
              </a:spcBef>
              <a:buFont typeface="Arial"/>
              <a:buChar char="•"/>
              <a:defRPr sz="2800">
                <a:solidFill>
                  <a:schemeClr val="tx1"/>
                </a:solidFill>
                <a:latin typeface="+mn-lt"/>
                <a:ea typeface="+mn-ea"/>
                <a:cs typeface="+mn-cs"/>
              </a:defRPr>
            </a:lvl6pPr>
            <a:lvl7pPr marL="4633036" indent="-356387" algn="l" defTabSz="1425550">
              <a:lnSpc>
                <a:spcPct val="90000"/>
              </a:lnSpc>
              <a:spcBef>
                <a:spcPts val="780"/>
              </a:spcBef>
              <a:buFont typeface="Arial"/>
              <a:buChar char="•"/>
              <a:defRPr sz="2800">
                <a:solidFill>
                  <a:schemeClr val="tx1"/>
                </a:solidFill>
                <a:latin typeface="+mn-lt"/>
                <a:ea typeface="+mn-ea"/>
                <a:cs typeface="+mn-cs"/>
              </a:defRPr>
            </a:lvl7pPr>
            <a:lvl8pPr marL="5345811" indent="-356387" algn="l" defTabSz="1425550">
              <a:lnSpc>
                <a:spcPct val="90000"/>
              </a:lnSpc>
              <a:spcBef>
                <a:spcPts val="780"/>
              </a:spcBef>
              <a:buFont typeface="Arial"/>
              <a:buChar char="•"/>
              <a:defRPr sz="2800">
                <a:solidFill>
                  <a:schemeClr val="tx1"/>
                </a:solidFill>
                <a:latin typeface="+mn-lt"/>
                <a:ea typeface="+mn-ea"/>
                <a:cs typeface="+mn-cs"/>
              </a:defRPr>
            </a:lvl8pPr>
            <a:lvl9pPr marL="6058586" indent="-356387" algn="l" defTabSz="1425550">
              <a:lnSpc>
                <a:spcPct val="90000"/>
              </a:lnSpc>
              <a:spcBef>
                <a:spcPts val="780"/>
              </a:spcBef>
              <a:buFont typeface="Arial"/>
              <a:buChar char="•"/>
              <a:defRPr sz="2800">
                <a:solidFill>
                  <a:schemeClr val="tx1"/>
                </a:solidFill>
                <a:latin typeface="+mn-lt"/>
                <a:ea typeface="+mn-ea"/>
                <a:cs typeface="+mn-cs"/>
              </a:defRPr>
            </a:lvl9pPr>
          </a:lstStyle>
          <a:p>
            <a:pPr marL="0" indent="0" algn="just">
              <a:buNone/>
            </a:pPr>
            <a:r>
              <a:rPr lang="fr-FR" sz="2800" b="1" dirty="0">
                <a:latin typeface="Times New Roman" panose="02020603050405020304" pitchFamily="18" charset="0"/>
                <a:cs typeface="Times New Roman" panose="02020603050405020304" pitchFamily="18" charset="0"/>
              </a:rPr>
              <a:t>Outils de Mesure: batterie</a:t>
            </a:r>
            <a:r>
              <a:rPr lang="fr-FR" sz="28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2800" b="1" dirty="0">
                <a:latin typeface="Times New Roman" panose="02020603050405020304" pitchFamily="18" charset="0"/>
                <a:cs typeface="Times New Roman" panose="02020603050405020304" pitchFamily="18" charset="0"/>
              </a:rPr>
              <a:t>NEPSY II </a:t>
            </a:r>
            <a:endParaRPr lang="fr-FR" sz="2800" dirty="0">
              <a:latin typeface="Times New Roman" panose="02020603050405020304" pitchFamily="18" charset="0"/>
              <a:cs typeface="Times New Roman" panose="02020603050405020304" pitchFamily="18" charset="0"/>
            </a:endParaRPr>
          </a:p>
          <a:p>
            <a:pPr marL="0" indent="0" algn="just">
              <a:buNone/>
            </a:pPr>
            <a:r>
              <a:rPr lang="fr-FR" sz="2800" b="1" u="sng" dirty="0">
                <a:latin typeface="Times New Roman" panose="02020603050405020304" pitchFamily="18" charset="0"/>
                <a:ea typeface="Times New Roman" panose="02020603050405020304" pitchFamily="18" charset="0"/>
                <a:cs typeface="Times New Roman" panose="02020603050405020304" pitchFamily="18" charset="0"/>
              </a:rPr>
              <a:t>Compréhension des consignes</a:t>
            </a:r>
            <a:r>
              <a:rPr lang="fr-FR"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ea typeface="Times New Roman" panose="02020603050405020304" pitchFamily="18" charset="0"/>
                <a:cs typeface="Times New Roman" panose="02020603050405020304" pitchFamily="18" charset="0"/>
              </a:rPr>
              <a:t>É</a:t>
            </a:r>
            <a:r>
              <a:rPr lang="fr-FR" sz="2800" dirty="0">
                <a:latin typeface="Times New Roman" panose="02020603050405020304" pitchFamily="18" charset="0"/>
                <a:cs typeface="Times New Roman" panose="02020603050405020304" pitchFamily="18" charset="0"/>
              </a:rPr>
              <a:t>value l’aptitude à percevoir, à traiter et à répondre à des consignes verbales de complexité syntaxique croissante </a:t>
            </a:r>
          </a:p>
          <a:p>
            <a:pPr marL="0" indent="0" algn="just">
              <a:buNone/>
            </a:pPr>
            <a:r>
              <a:rPr lang="fr-FR" sz="2400" dirty="0">
                <a:latin typeface="Times New Roman" panose="02020603050405020304" pitchFamily="18" charset="0"/>
                <a:cs typeface="Times New Roman" panose="02020603050405020304" pitchFamily="18" charset="0"/>
              </a:rPr>
              <a:t>=&gt; </a:t>
            </a:r>
            <a:r>
              <a:rPr lang="fr-FR" sz="2400" dirty="0">
                <a:latin typeface="Times New Roman" panose="02020603050405020304" pitchFamily="18" charset="0"/>
                <a:ea typeface="Times New Roman" panose="02020603050405020304" pitchFamily="18" charset="0"/>
                <a:cs typeface="Times New Roman" panose="02020603050405020304" pitchFamily="18" charset="0"/>
              </a:rPr>
              <a:t>s’approche de ce que l’enfant pourra rencontrer en milieu scolaire.</a:t>
            </a:r>
          </a:p>
          <a:p>
            <a:pPr marL="0" indent="0" algn="just">
              <a:buNone/>
            </a:pPr>
            <a:r>
              <a:rPr lang="fr-FR" sz="2400" u="sng" dirty="0">
                <a:latin typeface="Times New Roman" panose="02020603050405020304" pitchFamily="18" charset="0"/>
                <a:ea typeface="Times New Roman" panose="02020603050405020304" pitchFamily="18" charset="0"/>
                <a:cs typeface="Times New Roman" panose="02020603050405020304" pitchFamily="18" charset="0"/>
              </a:rPr>
              <a:t>Tâche:</a:t>
            </a:r>
            <a:r>
              <a:rPr lang="fr-FR" sz="2400" dirty="0">
                <a:latin typeface="Times New Roman" panose="02020603050405020304" pitchFamily="18" charset="0"/>
                <a:ea typeface="Times New Roman" panose="02020603050405020304" pitchFamily="18" charset="0"/>
                <a:cs typeface="Times New Roman" panose="02020603050405020304" pitchFamily="18" charset="0"/>
              </a:rPr>
              <a:t> pointer sur une page de stimuli le ou les élément(s) demandé(s) par l’examinateur.</a:t>
            </a:r>
          </a:p>
          <a:p>
            <a:pPr marL="0" indent="0" algn="just">
              <a:buNone/>
            </a:pPr>
            <a:endParaRPr lang="fr-FR" sz="2400" u="sng"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fr-FR" sz="2800" b="1" u="sng" dirty="0">
                <a:latin typeface="Times New Roman" panose="02020603050405020304" pitchFamily="18" charset="0"/>
                <a:ea typeface="Times New Roman" panose="02020603050405020304" pitchFamily="18" charset="0"/>
                <a:cs typeface="Times New Roman" panose="02020603050405020304" pitchFamily="18" charset="0"/>
              </a:rPr>
              <a:t>Production de mots</a:t>
            </a:r>
            <a:r>
              <a:rPr lang="fr-FR" sz="2800" b="1" dirty="0">
                <a:effectLst/>
              </a:rPr>
              <a:t> : </a:t>
            </a:r>
            <a:r>
              <a:rPr lang="fr-FR" sz="2800" dirty="0">
                <a:latin typeface="Times New Roman" panose="02020603050405020304" pitchFamily="18" charset="0"/>
                <a:cs typeface="Times New Roman" panose="02020603050405020304" pitchFamily="18" charset="0"/>
              </a:rPr>
              <a:t>Évalue la capacité à </a:t>
            </a:r>
            <a:r>
              <a:rPr lang="fr-FR" sz="2800" dirty="0">
                <a:effectLst/>
                <a:latin typeface="Times New Roman" panose="02020603050405020304" pitchFamily="18" charset="0"/>
                <a:cs typeface="Times New Roman" panose="02020603050405020304" pitchFamily="18" charset="0"/>
              </a:rPr>
              <a:t>produire un maximum de mots en une minute, selon un critère défini.</a:t>
            </a:r>
          </a:p>
          <a:p>
            <a:pPr marL="0" indent="0">
              <a:buNone/>
            </a:pPr>
            <a:r>
              <a:rPr lang="fr-FR" sz="2400" b="0" i="0" u="sng" strike="noStrike" dirty="0">
                <a:solidFill>
                  <a:srgbClr val="212427"/>
                </a:solidFill>
                <a:effectLst/>
                <a:latin typeface="Times New Roman" panose="02020603050405020304" pitchFamily="18" charset="0"/>
                <a:cs typeface="Times New Roman" panose="02020603050405020304" pitchFamily="18" charset="0"/>
              </a:rPr>
              <a:t>Tâche classique </a:t>
            </a:r>
            <a:r>
              <a:rPr lang="fr-FR" sz="2400" b="0" i="0" u="none" strike="noStrike" dirty="0">
                <a:solidFill>
                  <a:srgbClr val="212427"/>
                </a:solidFill>
                <a:effectLst/>
                <a:latin typeface="Times New Roman" panose="02020603050405020304" pitchFamily="18" charset="0"/>
                <a:cs typeface="Times New Roman" panose="02020603050405020304" pitchFamily="18" charset="0"/>
              </a:rPr>
              <a:t>de fluence verbale littérale (par lettre) et sémantique (par catégorie)</a:t>
            </a:r>
            <a:endParaRPr lang="fr-FR" sz="1400" dirty="0">
              <a:effectLst/>
            </a:endParaRPr>
          </a:p>
          <a:p>
            <a:pPr marL="0" indent="0" algn="just">
              <a:buNone/>
            </a:pPr>
            <a:endParaRPr lang="fr-FR" sz="2800" u="sng" dirty="0">
              <a:latin typeface="Times New Roman" panose="02020603050405020304" pitchFamily="18" charset="0"/>
              <a:cs typeface="Times New Roman" panose="02020603050405020304" pitchFamily="18" charset="0"/>
            </a:endParaRPr>
          </a:p>
          <a:p>
            <a:pPr marL="0" indent="0" algn="just">
              <a:buNone/>
            </a:pPr>
            <a:endParaRPr lang="fr-FR" sz="2400" u="sng" dirty="0">
              <a:latin typeface="Times New Roman" panose="02020603050405020304" pitchFamily="18" charset="0"/>
              <a:cs typeface="Times New Roman" panose="02020603050405020304" pitchFamily="18" charset="0"/>
            </a:endParaRPr>
          </a:p>
          <a:p>
            <a:pPr marL="0" indent="0" algn="just">
              <a:buNone/>
            </a:pPr>
            <a:endParaRPr lang="fr-FR" sz="2400" dirty="0">
              <a:latin typeface="Times New Roman" panose="02020603050405020304" pitchFamily="18" charset="0"/>
              <a:cs typeface="Times New Roman" panose="02020603050405020304" pitchFamily="18" charset="0"/>
            </a:endParaRPr>
          </a:p>
        </p:txBody>
      </p:sp>
      <p:pic>
        <p:nvPicPr>
          <p:cNvPr id="8" name="Image 7" descr="Une image contenant symbole, cercle, Caractère coloré, Graphique&#10;&#10;Description générée automatiquement">
            <a:extLst>
              <a:ext uri="{FF2B5EF4-FFF2-40B4-BE49-F238E27FC236}">
                <a16:creationId xmlns:a16="http://schemas.microsoft.com/office/drawing/2014/main" id="{15B49DA1-E000-4B59-FF9A-B3835D21FF04}"/>
              </a:ext>
            </a:extLst>
          </p:cNvPr>
          <p:cNvPicPr>
            <a:picLocks noChangeAspect="1"/>
          </p:cNvPicPr>
          <p:nvPr/>
        </p:nvPicPr>
        <p:blipFill>
          <a:blip r:embed="rId2"/>
          <a:stretch>
            <a:fillRect/>
          </a:stretch>
        </p:blipFill>
        <p:spPr>
          <a:xfrm>
            <a:off x="9071521" y="2326228"/>
            <a:ext cx="2932426" cy="2107682"/>
          </a:xfrm>
          <a:prstGeom prst="rect">
            <a:avLst/>
          </a:prstGeom>
        </p:spPr>
      </p:pic>
      <p:pic>
        <p:nvPicPr>
          <p:cNvPr id="9" name="Image 8" descr="Une image contenant texte, Police, capture d’écran&#10;&#10;Description générée automatiquement">
            <a:extLst>
              <a:ext uri="{FF2B5EF4-FFF2-40B4-BE49-F238E27FC236}">
                <a16:creationId xmlns:a16="http://schemas.microsoft.com/office/drawing/2014/main" id="{64BBD968-1A81-7032-A893-20358BFB8AC7}"/>
              </a:ext>
            </a:extLst>
          </p:cNvPr>
          <p:cNvPicPr>
            <a:picLocks noChangeAspect="1"/>
          </p:cNvPicPr>
          <p:nvPr/>
        </p:nvPicPr>
        <p:blipFill>
          <a:blip r:embed="rId3"/>
          <a:stretch>
            <a:fillRect/>
          </a:stretch>
        </p:blipFill>
        <p:spPr>
          <a:xfrm>
            <a:off x="9044217" y="4487474"/>
            <a:ext cx="4548886" cy="2586623"/>
          </a:xfrm>
          <a:prstGeom prst="rect">
            <a:avLst/>
          </a:prstGeom>
          <a:solidFill>
            <a:schemeClr val="accent2">
              <a:lumMod val="40000"/>
              <a:lumOff val="60000"/>
            </a:schemeClr>
          </a:solidFill>
        </p:spPr>
      </p:pic>
      <p:sp>
        <p:nvSpPr>
          <p:cNvPr id="10" name="ZoneTexte 9">
            <a:extLst>
              <a:ext uri="{FF2B5EF4-FFF2-40B4-BE49-F238E27FC236}">
                <a16:creationId xmlns:a16="http://schemas.microsoft.com/office/drawing/2014/main" id="{C085089A-F2D7-D509-F407-96A2F2244269}"/>
              </a:ext>
            </a:extLst>
          </p:cNvPr>
          <p:cNvSpPr txBox="1"/>
          <p:nvPr/>
        </p:nvSpPr>
        <p:spPr>
          <a:xfrm>
            <a:off x="13593103" y="1786441"/>
            <a:ext cx="5134841" cy="7478970"/>
          </a:xfrm>
          <a:prstGeom prst="rect">
            <a:avLst/>
          </a:prstGeom>
          <a:noFill/>
        </p:spPr>
        <p:txBody>
          <a:bodyPr wrap="square" rtlCol="0">
            <a:spAutoFit/>
          </a:bodyPr>
          <a:lstStyle/>
          <a:p>
            <a:r>
              <a:rPr lang="fr-FR" sz="2000" b="1" dirty="0">
                <a:latin typeface="Times New Roman" panose="02020603050405020304" pitchFamily="18" charset="0"/>
                <a:cs typeface="Times New Roman" panose="02020603050405020304" pitchFamily="18" charset="0"/>
              </a:rPr>
              <a:t>Bibliographie</a:t>
            </a:r>
          </a:p>
          <a:p>
            <a:pPr algn="just"/>
            <a:r>
              <a:rPr lang="fr-FR" sz="2000" dirty="0">
                <a:effectLst/>
                <a:latin typeface="Times New Roman" panose="02020603050405020304" pitchFamily="18" charset="0"/>
                <a:ea typeface="Times New Roman" panose="02020603050405020304" pitchFamily="18" charset="0"/>
                <a:cs typeface="Times New Roman" panose="02020603050405020304" pitchFamily="18" charset="0"/>
              </a:rPr>
              <a:t>Bachelier, D., Florence Roger-</a:t>
            </a:r>
            <a:r>
              <a:rPr lang="fr-FR" sz="2000" dirty="0" err="1">
                <a:effectLst/>
                <a:latin typeface="Times New Roman" panose="02020603050405020304" pitchFamily="18" charset="0"/>
                <a:ea typeface="Times New Roman" panose="02020603050405020304" pitchFamily="18" charset="0"/>
                <a:cs typeface="Times New Roman" panose="02020603050405020304" pitchFamily="18" charset="0"/>
              </a:rPr>
              <a:t>Kosiorowski</a:t>
            </a:r>
            <a:r>
              <a:rPr lang="fr-FR" sz="2000" dirty="0">
                <a:effectLst/>
                <a:latin typeface="Times New Roman" panose="02020603050405020304" pitchFamily="18" charset="0"/>
                <a:ea typeface="Times New Roman" panose="02020603050405020304" pitchFamily="18" charset="0"/>
                <a:cs typeface="Times New Roman" panose="02020603050405020304" pitchFamily="18" charset="0"/>
              </a:rPr>
              <a:t>, et Didier Roch. « Le bilan avec la </a:t>
            </a:r>
            <a:r>
              <a:rPr lang="fr-FR" sz="2000" dirty="0" err="1">
                <a:effectLst/>
                <a:latin typeface="Times New Roman" panose="02020603050405020304" pitchFamily="18" charset="0"/>
                <a:ea typeface="Times New Roman" panose="02020603050405020304" pitchFamily="18" charset="0"/>
                <a:cs typeface="Times New Roman" panose="02020603050405020304" pitchFamily="18" charset="0"/>
              </a:rPr>
              <a:t>Nepsy</a:t>
            </a:r>
            <a:r>
              <a:rPr lang="fr-FR" sz="2000" dirty="0">
                <a:effectLst/>
                <a:latin typeface="Times New Roman" panose="02020603050405020304" pitchFamily="18" charset="0"/>
                <a:ea typeface="Times New Roman" panose="02020603050405020304" pitchFamily="18" charset="0"/>
                <a:cs typeface="Times New Roman" panose="02020603050405020304" pitchFamily="18" charset="0"/>
              </a:rPr>
              <a:t>-II. Enfants, adolescents », 2019. </a:t>
            </a:r>
            <a:r>
              <a:rPr lang="fr-FR" sz="2000" u="sng" dirty="0">
                <a:solidFill>
                  <a:srgbClr val="467886"/>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https://doi.org/10.3917/dunod.bache.2019.01</a:t>
            </a:r>
            <a:r>
              <a:rPr lang="fr-FR" sz="20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endParaRPr lang="fr-FR" sz="2000" dirty="0">
              <a:latin typeface="Times New Roman" panose="02020603050405020304" pitchFamily="18" charset="0"/>
              <a:cs typeface="Times New Roman" panose="02020603050405020304" pitchFamily="18" charset="0"/>
            </a:endParaRPr>
          </a:p>
          <a:p>
            <a:pPr algn="just"/>
            <a:r>
              <a:rPr lang="fr-FR" sz="2000" dirty="0">
                <a:latin typeface="Times New Roman" panose="02020603050405020304" pitchFamily="18" charset="0"/>
                <a:cs typeface="Times New Roman" panose="02020603050405020304" pitchFamily="18" charset="0"/>
              </a:rPr>
              <a:t>Florin, A. (2020). Le développement du langage. Dunod. </a:t>
            </a:r>
            <a:r>
              <a:rPr lang="fr-FR" sz="2000" dirty="0">
                <a:latin typeface="Times New Roman" panose="02020603050405020304" pitchFamily="18" charset="0"/>
                <a:cs typeface="Times New Roman" panose="02020603050405020304" pitchFamily="18" charset="0"/>
                <a:hlinkClick r:id="rId5"/>
              </a:rPr>
              <a:t>https://doi.org/10.3917/dunod.flori.2020.01</a:t>
            </a:r>
            <a:endParaRPr lang="fr-FR" sz="2000" dirty="0">
              <a:latin typeface="Times New Roman" panose="02020603050405020304" pitchFamily="18" charset="0"/>
              <a:cs typeface="Times New Roman" panose="02020603050405020304" pitchFamily="18" charset="0"/>
            </a:endParaRPr>
          </a:p>
          <a:p>
            <a:pPr algn="just"/>
            <a:endParaRPr lang="fr-FR" sz="2000" dirty="0">
              <a:latin typeface="Times New Roman" panose="02020603050405020304" pitchFamily="18" charset="0"/>
              <a:cs typeface="Times New Roman" panose="02020603050405020304" pitchFamily="18" charset="0"/>
            </a:endParaRPr>
          </a:p>
          <a:p>
            <a:pPr algn="just"/>
            <a:r>
              <a:rPr lang="fr-FR" sz="2000" dirty="0">
                <a:latin typeface="Times New Roman" panose="02020603050405020304" pitchFamily="18" charset="0"/>
                <a:cs typeface="Times New Roman" panose="02020603050405020304" pitchFamily="18" charset="0"/>
              </a:rPr>
              <a:t>Gangopadhyay I., </a:t>
            </a:r>
            <a:r>
              <a:rPr lang="fr-FR" sz="2000" dirty="0" err="1">
                <a:latin typeface="Times New Roman" panose="02020603050405020304" pitchFamily="18" charset="0"/>
                <a:cs typeface="Times New Roman" panose="02020603050405020304" pitchFamily="18" charset="0"/>
              </a:rPr>
              <a:t>Weismer</a:t>
            </a:r>
            <a:r>
              <a:rPr lang="fr-FR" sz="2000" dirty="0">
                <a:latin typeface="Times New Roman" panose="02020603050405020304" pitchFamily="18" charset="0"/>
                <a:cs typeface="Times New Roman" panose="02020603050405020304" pitchFamily="18" charset="0"/>
              </a:rPr>
              <a:t>, S. E. et </a:t>
            </a:r>
            <a:r>
              <a:rPr lang="fr-FR" sz="2000" dirty="0" err="1">
                <a:latin typeface="Times New Roman" panose="02020603050405020304" pitchFamily="18" charset="0"/>
                <a:cs typeface="Times New Roman" panose="02020603050405020304" pitchFamily="18" charset="0"/>
              </a:rPr>
              <a:t>Kaushanskaya</a:t>
            </a:r>
            <a:r>
              <a:rPr lang="fr-FR" sz="2000" dirty="0">
                <a:latin typeface="Times New Roman" panose="02020603050405020304" pitchFamily="18" charset="0"/>
                <a:cs typeface="Times New Roman" panose="02020603050405020304" pitchFamily="18" charset="0"/>
              </a:rPr>
              <a:t>, M.(2019).Domain-</a:t>
            </a:r>
            <a:r>
              <a:rPr lang="fr-FR" sz="2000" dirty="0" err="1">
                <a:latin typeface="Times New Roman" panose="02020603050405020304" pitchFamily="18" charset="0"/>
                <a:cs typeface="Times New Roman" panose="02020603050405020304" pitchFamily="18" charset="0"/>
              </a:rPr>
              <a:t>general</a:t>
            </a:r>
            <a:r>
              <a:rPr lang="fr-FR" sz="2000" dirty="0">
                <a:latin typeface="Times New Roman" panose="02020603050405020304" pitchFamily="18" charset="0"/>
                <a:cs typeface="Times New Roman" panose="02020603050405020304" pitchFamily="18" charset="0"/>
              </a:rPr>
              <a:t> inhibition and lexical </a:t>
            </a:r>
            <a:r>
              <a:rPr lang="fr-FR" sz="2000" dirty="0" err="1">
                <a:latin typeface="Times New Roman" panose="02020603050405020304" pitchFamily="18" charset="0"/>
                <a:cs typeface="Times New Roman" panose="02020603050405020304" pitchFamily="18" charset="0"/>
              </a:rPr>
              <a:t>processing</a:t>
            </a:r>
            <a:r>
              <a:rPr lang="fr-FR" sz="2000" dirty="0">
                <a:latin typeface="Times New Roman" panose="02020603050405020304" pitchFamily="18" charset="0"/>
                <a:cs typeface="Times New Roman" panose="02020603050405020304" pitchFamily="18" charset="0"/>
              </a:rPr>
              <a:t> in </a:t>
            </a:r>
            <a:r>
              <a:rPr lang="fr-FR" sz="2000" dirty="0" err="1">
                <a:latin typeface="Times New Roman" panose="02020603050405020304" pitchFamily="18" charset="0"/>
                <a:cs typeface="Times New Roman" panose="02020603050405020304" pitchFamily="18" charset="0"/>
              </a:rPr>
              <a:t>monolingual</a:t>
            </a:r>
            <a:r>
              <a:rPr lang="fr-FR" sz="2000" dirty="0">
                <a:latin typeface="Times New Roman" panose="02020603050405020304" pitchFamily="18" charset="0"/>
                <a:cs typeface="Times New Roman" panose="02020603050405020304" pitchFamily="18" charset="0"/>
              </a:rPr>
              <a:t> and </a:t>
            </a:r>
            <a:r>
              <a:rPr lang="fr-FR" sz="2000" dirty="0" err="1">
                <a:latin typeface="Times New Roman" panose="02020603050405020304" pitchFamily="18" charset="0"/>
                <a:cs typeface="Times New Roman" panose="02020603050405020304" pitchFamily="18" charset="0"/>
              </a:rPr>
              <a:t>bilingual</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children</a:t>
            </a:r>
            <a:r>
              <a:rPr lang="fr-FR" sz="2000" dirty="0">
                <a:latin typeface="Times New Roman" panose="02020603050405020304" pitchFamily="18" charset="0"/>
                <a:cs typeface="Times New Roman" panose="02020603050405020304" pitchFamily="18" charset="0"/>
              </a:rPr>
              <a:t>: A longitudinal </a:t>
            </a:r>
            <a:r>
              <a:rPr lang="fr-FR" sz="2000" dirty="0" err="1">
                <a:latin typeface="Times New Roman" panose="02020603050405020304" pitchFamily="18" charset="0"/>
                <a:cs typeface="Times New Roman" panose="02020603050405020304" pitchFamily="18" charset="0"/>
              </a:rPr>
              <a:t>approach</a:t>
            </a:r>
            <a:r>
              <a:rPr lang="fr-FR" sz="2000" dirty="0">
                <a:latin typeface="Times New Roman" panose="02020603050405020304" pitchFamily="18" charset="0"/>
                <a:cs typeface="Times New Roman" panose="02020603050405020304" pitchFamily="18" charset="0"/>
              </a:rPr>
              <a:t>. Cognitive </a:t>
            </a:r>
            <a:r>
              <a:rPr lang="fr-FR" sz="2000" dirty="0" err="1">
                <a:latin typeface="Times New Roman" panose="02020603050405020304" pitchFamily="18" charset="0"/>
                <a:cs typeface="Times New Roman" panose="02020603050405020304" pitchFamily="18" charset="0"/>
              </a:rPr>
              <a:t>development</a:t>
            </a:r>
            <a:r>
              <a:rPr lang="fr-FR" sz="2000" dirty="0">
                <a:latin typeface="Times New Roman" panose="02020603050405020304" pitchFamily="18" charset="0"/>
                <a:cs typeface="Times New Roman" panose="02020603050405020304" pitchFamily="18" charset="0"/>
              </a:rPr>
              <a:t>, 49, 68-80. </a:t>
            </a:r>
            <a:r>
              <a:rPr lang="fr-FR" sz="2000" dirty="0">
                <a:latin typeface="Times New Roman" panose="02020603050405020304" pitchFamily="18" charset="0"/>
                <a:cs typeface="Times New Roman" panose="02020603050405020304" pitchFamily="18" charset="0"/>
                <a:hlinkClick r:id="rId6"/>
              </a:rPr>
              <a:t>https://doi.org/10.1016/j.cogdev.2018.11.008</a:t>
            </a:r>
            <a:endParaRPr lang="fr-FR" sz="2000" dirty="0">
              <a:latin typeface="Times New Roman" panose="02020603050405020304" pitchFamily="18" charset="0"/>
              <a:cs typeface="Times New Roman" panose="02020603050405020304" pitchFamily="18" charset="0"/>
            </a:endParaRPr>
          </a:p>
          <a:p>
            <a:pPr algn="just"/>
            <a:endParaRPr lang="fr-FR" sz="2000" dirty="0">
              <a:latin typeface="Times New Roman" panose="02020603050405020304" pitchFamily="18" charset="0"/>
              <a:cs typeface="Times New Roman" panose="02020603050405020304" pitchFamily="18" charset="0"/>
            </a:endParaRPr>
          </a:p>
          <a:p>
            <a:pPr algn="just"/>
            <a:r>
              <a:rPr lang="fr-FR" sz="2000" dirty="0" err="1">
                <a:latin typeface="Times New Roman" panose="02020603050405020304" pitchFamily="18" charset="0"/>
                <a:cs typeface="Times New Roman" panose="02020603050405020304" pitchFamily="18" charset="0"/>
              </a:rPr>
              <a:t>Khomsi</a:t>
            </a:r>
            <a:r>
              <a:rPr lang="fr-FR" sz="2000" dirty="0">
                <a:latin typeface="Times New Roman" panose="02020603050405020304" pitchFamily="18" charset="0"/>
                <a:cs typeface="Times New Roman" panose="02020603050405020304" pitchFamily="18" charset="0"/>
              </a:rPr>
              <a:t>, A. (2001). Évaluation du langage oral : ELO. Paris : Éditions du CPA.</a:t>
            </a:r>
          </a:p>
          <a:p>
            <a:pPr algn="just"/>
            <a:endParaRPr lang="fr-FR" sz="2000" dirty="0">
              <a:latin typeface="Times New Roman" panose="02020603050405020304" pitchFamily="18" charset="0"/>
              <a:cs typeface="Times New Roman" panose="02020603050405020304" pitchFamily="18" charset="0"/>
            </a:endParaRPr>
          </a:p>
          <a:p>
            <a:pPr algn="just"/>
            <a:r>
              <a:rPr lang="fr-FR" sz="2000" dirty="0" err="1">
                <a:latin typeface="Times New Roman" panose="02020603050405020304" pitchFamily="18" charset="0"/>
                <a:cs typeface="Times New Roman" panose="02020603050405020304" pitchFamily="18" charset="0"/>
              </a:rPr>
              <a:t>Nocus</a:t>
            </a:r>
            <a:r>
              <a:rPr lang="fr-FR" sz="2000" dirty="0">
                <a:latin typeface="Times New Roman" panose="02020603050405020304" pitchFamily="18" charset="0"/>
                <a:cs typeface="Times New Roman" panose="02020603050405020304" pitchFamily="18" charset="0"/>
              </a:rPr>
              <a:t>, I. (2022). Bilinguisme et </a:t>
            </a:r>
            <a:r>
              <a:rPr lang="fr-FR" sz="2000" dirty="0" err="1">
                <a:latin typeface="Times New Roman" panose="02020603050405020304" pitchFamily="18" charset="0"/>
                <a:cs typeface="Times New Roman" panose="02020603050405020304" pitchFamily="18" charset="0"/>
              </a:rPr>
              <a:t>bilittéracie</a:t>
            </a:r>
            <a:r>
              <a:rPr lang="fr-FR" sz="2000" dirty="0">
                <a:latin typeface="Times New Roman" panose="02020603050405020304" pitchFamily="18" charset="0"/>
                <a:cs typeface="Times New Roman" panose="02020603050405020304" pitchFamily="18" charset="0"/>
              </a:rPr>
              <a:t> des enfants dans différents contextes multilingues. Presses universitaires de Rennes. ISBN 978-2-7535-8379-5</a:t>
            </a:r>
          </a:p>
        </p:txBody>
      </p:sp>
    </p:spTree>
    <p:extLst>
      <p:ext uri="{BB962C8B-B14F-4D97-AF65-F5344CB8AC3E}">
        <p14:creationId xmlns:p14="http://schemas.microsoft.com/office/powerpoint/2010/main" val="168869619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Arial"/>
        <a:cs typeface="Arial"/>
      </a:majorFont>
      <a:minorFont>
        <a:latin typeface="Calibri"/>
        <a:ea typeface="Arial"/>
        <a:cs typeface="Arial"/>
      </a:minorFont>
    </a:fontScheme>
    <a:fmtScheme name="Thème 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1816</TotalTime>
  <Words>2028</Words>
  <Application>Microsoft Macintosh PowerPoint</Application>
  <DocSecurity>0</DocSecurity>
  <PresentationFormat>Personnalisé</PresentationFormat>
  <Paragraphs>192</Paragraphs>
  <Slides>13</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13</vt:i4>
      </vt:variant>
    </vt:vector>
  </HeadingPairs>
  <TitlesOfParts>
    <vt:vector size="22" baseType="lpstr">
      <vt:lpstr>Aptos</vt:lpstr>
      <vt:lpstr>Arial</vt:lpstr>
      <vt:lpstr>Arial Narrow</vt:lpstr>
      <vt:lpstr>Calibri</vt:lpstr>
      <vt:lpstr>Courier New</vt:lpstr>
      <vt:lpstr>Police système Courant</vt:lpstr>
      <vt:lpstr>Source Sans Pro</vt:lpstr>
      <vt:lpstr>Times New Roman</vt:lpstr>
      <vt:lpstr>Thème Office</vt:lpstr>
      <vt:lpstr>Présentation PowerPoint</vt:lpstr>
      <vt:lpstr>Présentation PowerPoint</vt:lpstr>
      <vt:lpstr>Présentation PowerPoint</vt:lpstr>
      <vt:lpstr>Présentation PowerPoint</vt:lpstr>
      <vt:lpstr> Contrôle inhibiteur, CPS (cognitives) et langage: quelle façon interagissent-ils sur le bien-être scolaire en période de scolarisation post ou pré-covid ?</vt:lpstr>
      <vt:lpstr>Trois objectifs de l’étude </vt:lpstr>
      <vt:lpstr>Fonction exécutive : Contrôle inhibiteur </vt:lpstr>
      <vt:lpstr>Compétences psychosociales (CPS): compétences cognitives</vt:lpstr>
      <vt:lpstr>Langage oral</vt:lpstr>
      <vt:lpstr>Bien-être scolaire</vt:lpstr>
      <vt:lpstr>Participants : élèves de CE2 en avril 2025, en 2026 et en CM2 en 2027. </vt:lpstr>
      <vt:lpstr>Procédure</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CreativeCorpOmega</dc:creator>
  <cp:keywords/>
  <dc:description/>
  <cp:lastModifiedBy>Sandrine Joubert Moisan</cp:lastModifiedBy>
  <cp:revision>129</cp:revision>
  <dcterms:created xsi:type="dcterms:W3CDTF">2019-11-20T14:44:30Z</dcterms:created>
  <dcterms:modified xsi:type="dcterms:W3CDTF">2024-11-03T13:05:19Z</dcterms:modified>
  <cp:category/>
  <dc:identifier/>
  <cp:contentStatus/>
  <dc:language/>
  <cp:version/>
</cp:coreProperties>
</file>